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316" r:id="rId3"/>
    <p:sldId id="317" r:id="rId4"/>
    <p:sldId id="286" r:id="rId5"/>
    <p:sldId id="287" r:id="rId6"/>
    <p:sldId id="288" r:id="rId7"/>
    <p:sldId id="297" r:id="rId8"/>
    <p:sldId id="318" r:id="rId9"/>
    <p:sldId id="298" r:id="rId10"/>
    <p:sldId id="296" r:id="rId11"/>
    <p:sldId id="290" r:id="rId12"/>
    <p:sldId id="299" r:id="rId13"/>
    <p:sldId id="291" r:id="rId14"/>
    <p:sldId id="292" r:id="rId15"/>
    <p:sldId id="293" r:id="rId16"/>
    <p:sldId id="294" r:id="rId17"/>
    <p:sldId id="295" r:id="rId18"/>
    <p:sldId id="300" r:id="rId19"/>
    <p:sldId id="301" r:id="rId20"/>
    <p:sldId id="303" r:id="rId21"/>
    <p:sldId id="262" r:id="rId22"/>
    <p:sldId id="302" r:id="rId23"/>
    <p:sldId id="308" r:id="rId24"/>
    <p:sldId id="263" r:id="rId25"/>
    <p:sldId id="279" r:id="rId26"/>
    <p:sldId id="264" r:id="rId27"/>
    <p:sldId id="304" r:id="rId28"/>
    <p:sldId id="305" r:id="rId29"/>
    <p:sldId id="319" r:id="rId30"/>
    <p:sldId id="265" r:id="rId31"/>
    <p:sldId id="276" r:id="rId32"/>
    <p:sldId id="306" r:id="rId33"/>
    <p:sldId id="307" r:id="rId34"/>
    <p:sldId id="284" r:id="rId35"/>
    <p:sldId id="285" r:id="rId36"/>
    <p:sldId id="281" r:id="rId37"/>
    <p:sldId id="278" r:id="rId38"/>
    <p:sldId id="320" r:id="rId39"/>
    <p:sldId id="311" r:id="rId40"/>
    <p:sldId id="312" r:id="rId41"/>
    <p:sldId id="313" r:id="rId42"/>
    <p:sldId id="314" r:id="rId43"/>
    <p:sldId id="315" r:id="rId44"/>
    <p:sldId id="28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7478" autoAdjust="0"/>
  </p:normalViewPr>
  <p:slideViewPr>
    <p:cSldViewPr>
      <p:cViewPr varScale="1">
        <p:scale>
          <a:sx n="161" d="100"/>
          <a:sy n="161" d="100"/>
        </p:scale>
        <p:origin x="114" y="108"/>
      </p:cViewPr>
      <p:guideLst/>
    </p:cSldViewPr>
  </p:slideViewPr>
  <p:outlineViewPr>
    <p:cViewPr>
      <p:scale>
        <a:sx n="33" d="100"/>
        <a:sy n="33" d="100"/>
      </p:scale>
      <p:origin x="0" y="-201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D77FC-89CA-410F-B0E9-20D30D2C6E6B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DB3F2-9118-4E4F-BEB3-701C1B746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8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IDEAL channel is the Line of Sight (LOS)</a:t>
            </a:r>
          </a:p>
          <a:p>
            <a:endParaRPr lang="en-US" dirty="0" smtClean="0"/>
          </a:p>
          <a:p>
            <a:r>
              <a:rPr lang="en-US" dirty="0" smtClean="0"/>
              <a:t>Channel </a:t>
            </a:r>
            <a:r>
              <a:rPr lang="en-US" dirty="0" err="1" smtClean="0"/>
              <a:t>est</a:t>
            </a:r>
            <a:r>
              <a:rPr lang="en-US" dirty="0" smtClean="0"/>
              <a:t> at 2 samples/bit</a:t>
            </a:r>
          </a:p>
          <a:p>
            <a:endParaRPr lang="en-US" dirty="0" smtClean="0"/>
          </a:p>
          <a:p>
            <a:r>
              <a:rPr lang="en-US" dirty="0" smtClean="0"/>
              <a:t>These</a:t>
            </a:r>
            <a:r>
              <a:rPr lang="en-US" baseline="0" dirty="0" smtClean="0"/>
              <a:t> echoes </a:t>
            </a:r>
            <a:r>
              <a:rPr lang="en-US" u="sng" baseline="0" dirty="0" smtClean="0"/>
              <a:t>shape the frequency response</a:t>
            </a:r>
            <a:r>
              <a:rPr lang="en-US" u="none" baseline="0" dirty="0" smtClean="0"/>
              <a:t> </a:t>
            </a:r>
            <a:r>
              <a:rPr lang="en-US" baseline="0" dirty="0" smtClean="0"/>
              <a:t>to produce </a:t>
            </a:r>
            <a:r>
              <a:rPr lang="en-US" u="sng" baseline="0" dirty="0" smtClean="0"/>
              <a:t>frequency selective fading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D86B8-23DB-4420-BF19-F74F37940C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41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equalizer is also </a:t>
            </a:r>
            <a:r>
              <a:rPr lang="en-US" u="sng" dirty="0" smtClean="0"/>
              <a:t>frequency selective</a:t>
            </a:r>
            <a:r>
              <a:rPr lang="en-US" u="none" baseline="0" dirty="0" smtClean="0"/>
              <a:t> </a:t>
            </a:r>
            <a:r>
              <a:rPr lang="en-US" u="none" dirty="0" smtClean="0"/>
              <a:t>and</a:t>
            </a:r>
            <a:r>
              <a:rPr lang="en-US" dirty="0" smtClean="0"/>
              <a:t> </a:t>
            </a:r>
            <a:r>
              <a:rPr lang="en-US" u="sng" dirty="0" smtClean="0"/>
              <a:t>inverts</a:t>
            </a:r>
            <a:r>
              <a:rPr lang="en-US" u="none" baseline="0" dirty="0" smtClean="0"/>
              <a:t> the channel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D86B8-23DB-4420-BF19-F74F37940C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96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7C05-BE78-4D2A-AFE0-7F61CFDCBB6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F008-FBB2-4C60-B144-9EE844564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35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7C05-BE78-4D2A-AFE0-7F61CFDCBB6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F008-FBB2-4C60-B144-9EE844564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95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7C05-BE78-4D2A-AFE0-7F61CFDCBB6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F008-FBB2-4C60-B144-9EE844564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1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7C05-BE78-4D2A-AFE0-7F61CFDCBB6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F008-FBB2-4C60-B144-9EE844564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10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7C05-BE78-4D2A-AFE0-7F61CFDCBB6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F008-FBB2-4C60-B144-9EE844564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27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7C05-BE78-4D2A-AFE0-7F61CFDCBB6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F008-FBB2-4C60-B144-9EE844564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671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7C05-BE78-4D2A-AFE0-7F61CFDCBB6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F008-FBB2-4C60-B144-9EE844564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9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7C05-BE78-4D2A-AFE0-7F61CFDCBB6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F008-FBB2-4C60-B144-9EE844564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0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7C05-BE78-4D2A-AFE0-7F61CFDCBB6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F008-FBB2-4C60-B144-9EE844564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03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7C05-BE78-4D2A-AFE0-7F61CFDCBB6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F008-FBB2-4C60-B144-9EE844564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77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7C05-BE78-4D2A-AFE0-7F61CFDCBB6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F008-FBB2-4C60-B144-9EE844564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46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67C05-BE78-4D2A-AFE0-7F61CFDCBB6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BF008-FBB2-4C60-B144-9EE844564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5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tags" Target="../tags/tag31.xml"/><Relationship Id="rId18" Type="http://schemas.openxmlformats.org/officeDocument/2006/relationships/image" Target="../media/image26.png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tags" Target="../tags/tag30.xml"/><Relationship Id="rId17" Type="http://schemas.openxmlformats.org/officeDocument/2006/relationships/image" Target="../media/image25.png"/><Relationship Id="rId2" Type="http://schemas.openxmlformats.org/officeDocument/2006/relationships/tags" Target="../tags/tag20.xml"/><Relationship Id="rId16" Type="http://schemas.openxmlformats.org/officeDocument/2006/relationships/image" Target="../media/image24.png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5" Type="http://schemas.openxmlformats.org/officeDocument/2006/relationships/tags" Target="../tags/tag23.xml"/><Relationship Id="rId15" Type="http://schemas.openxmlformats.org/officeDocument/2006/relationships/image" Target="../media/image23.png"/><Relationship Id="rId10" Type="http://schemas.openxmlformats.org/officeDocument/2006/relationships/tags" Target="../tags/tag28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tags" Target="../tags/tag44.xml"/><Relationship Id="rId18" Type="http://schemas.openxmlformats.org/officeDocument/2006/relationships/image" Target="../media/image28.png"/><Relationship Id="rId3" Type="http://schemas.openxmlformats.org/officeDocument/2006/relationships/tags" Target="../tags/tag34.xml"/><Relationship Id="rId21" Type="http://schemas.openxmlformats.org/officeDocument/2006/relationships/image" Target="../media/image25.png"/><Relationship Id="rId7" Type="http://schemas.openxmlformats.org/officeDocument/2006/relationships/tags" Target="../tags/tag38.xml"/><Relationship Id="rId12" Type="http://schemas.openxmlformats.org/officeDocument/2006/relationships/tags" Target="../tags/tag43.xml"/><Relationship Id="rId17" Type="http://schemas.openxmlformats.org/officeDocument/2006/relationships/image" Target="../media/image27.png"/><Relationship Id="rId2" Type="http://schemas.openxmlformats.org/officeDocument/2006/relationships/tags" Target="../tags/tag33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24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5" Type="http://schemas.openxmlformats.org/officeDocument/2006/relationships/tags" Target="../tags/tag36.xml"/><Relationship Id="rId15" Type="http://schemas.openxmlformats.org/officeDocument/2006/relationships/tags" Target="../tags/tag46.xml"/><Relationship Id="rId10" Type="http://schemas.openxmlformats.org/officeDocument/2006/relationships/tags" Target="../tags/tag41.xml"/><Relationship Id="rId19" Type="http://schemas.openxmlformats.org/officeDocument/2006/relationships/image" Target="../media/image23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tags" Target="../tags/tag45.xml"/><Relationship Id="rId2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tags" Target="../tags/tag59.xml"/><Relationship Id="rId18" Type="http://schemas.openxmlformats.org/officeDocument/2006/relationships/tags" Target="../tags/tag64.xml"/><Relationship Id="rId26" Type="http://schemas.openxmlformats.org/officeDocument/2006/relationships/tags" Target="../tags/tag72.xml"/><Relationship Id="rId39" Type="http://schemas.openxmlformats.org/officeDocument/2006/relationships/image" Target="../media/image23.png"/><Relationship Id="rId3" Type="http://schemas.openxmlformats.org/officeDocument/2006/relationships/tags" Target="../tags/tag49.xml"/><Relationship Id="rId21" Type="http://schemas.openxmlformats.org/officeDocument/2006/relationships/tags" Target="../tags/tag67.xml"/><Relationship Id="rId34" Type="http://schemas.openxmlformats.org/officeDocument/2006/relationships/tags" Target="../tags/tag80.xml"/><Relationship Id="rId42" Type="http://schemas.openxmlformats.org/officeDocument/2006/relationships/image" Target="../media/image26.png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tags" Target="../tags/tag63.xml"/><Relationship Id="rId25" Type="http://schemas.openxmlformats.org/officeDocument/2006/relationships/tags" Target="../tags/tag71.xml"/><Relationship Id="rId33" Type="http://schemas.openxmlformats.org/officeDocument/2006/relationships/tags" Target="../tags/tag79.xml"/><Relationship Id="rId38" Type="http://schemas.openxmlformats.org/officeDocument/2006/relationships/image" Target="../media/image29.png"/><Relationship Id="rId46" Type="http://schemas.openxmlformats.org/officeDocument/2006/relationships/image" Target="../media/image33.png"/><Relationship Id="rId2" Type="http://schemas.openxmlformats.org/officeDocument/2006/relationships/tags" Target="../tags/tag48.xml"/><Relationship Id="rId16" Type="http://schemas.openxmlformats.org/officeDocument/2006/relationships/tags" Target="../tags/tag62.xml"/><Relationship Id="rId20" Type="http://schemas.openxmlformats.org/officeDocument/2006/relationships/tags" Target="../tags/tag66.xml"/><Relationship Id="rId29" Type="http://schemas.openxmlformats.org/officeDocument/2006/relationships/tags" Target="../tags/tag75.xml"/><Relationship Id="rId41" Type="http://schemas.openxmlformats.org/officeDocument/2006/relationships/image" Target="../media/image25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24" Type="http://schemas.openxmlformats.org/officeDocument/2006/relationships/tags" Target="../tags/tag70.xml"/><Relationship Id="rId32" Type="http://schemas.openxmlformats.org/officeDocument/2006/relationships/tags" Target="../tags/tag78.xml"/><Relationship Id="rId37" Type="http://schemas.openxmlformats.org/officeDocument/2006/relationships/image" Target="../media/image28.png"/><Relationship Id="rId40" Type="http://schemas.openxmlformats.org/officeDocument/2006/relationships/image" Target="../media/image24.png"/><Relationship Id="rId45" Type="http://schemas.openxmlformats.org/officeDocument/2006/relationships/image" Target="../media/image32.png"/><Relationship Id="rId5" Type="http://schemas.openxmlformats.org/officeDocument/2006/relationships/tags" Target="../tags/tag51.xml"/><Relationship Id="rId15" Type="http://schemas.openxmlformats.org/officeDocument/2006/relationships/tags" Target="../tags/tag61.xml"/><Relationship Id="rId23" Type="http://schemas.openxmlformats.org/officeDocument/2006/relationships/tags" Target="../tags/tag69.xml"/><Relationship Id="rId28" Type="http://schemas.openxmlformats.org/officeDocument/2006/relationships/tags" Target="../tags/tag74.xml"/><Relationship Id="rId36" Type="http://schemas.openxmlformats.org/officeDocument/2006/relationships/image" Target="../media/image27.png"/><Relationship Id="rId10" Type="http://schemas.openxmlformats.org/officeDocument/2006/relationships/tags" Target="../tags/tag56.xml"/><Relationship Id="rId19" Type="http://schemas.openxmlformats.org/officeDocument/2006/relationships/tags" Target="../tags/tag65.xml"/><Relationship Id="rId31" Type="http://schemas.openxmlformats.org/officeDocument/2006/relationships/tags" Target="../tags/tag77.xml"/><Relationship Id="rId44" Type="http://schemas.openxmlformats.org/officeDocument/2006/relationships/image" Target="../media/image31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tags" Target="../tags/tag60.xml"/><Relationship Id="rId22" Type="http://schemas.openxmlformats.org/officeDocument/2006/relationships/tags" Target="../tags/tag68.xml"/><Relationship Id="rId27" Type="http://schemas.openxmlformats.org/officeDocument/2006/relationships/tags" Target="../tags/tag73.xml"/><Relationship Id="rId30" Type="http://schemas.openxmlformats.org/officeDocument/2006/relationships/tags" Target="../tags/tag76.xml"/><Relationship Id="rId35" Type="http://schemas.openxmlformats.org/officeDocument/2006/relationships/slideLayout" Target="../slideLayouts/slideLayout2.xml"/><Relationship Id="rId4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87.xml"/><Relationship Id="rId7" Type="http://schemas.openxmlformats.org/officeDocument/2006/relationships/image" Target="../media/image34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image" Target="../media/image38.png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image" Target="../media/image37.png"/><Relationship Id="rId17" Type="http://schemas.openxmlformats.org/officeDocument/2006/relationships/image" Target="../media/image41.png"/><Relationship Id="rId2" Type="http://schemas.openxmlformats.org/officeDocument/2006/relationships/tags" Target="../tags/tag90.xml"/><Relationship Id="rId16" Type="http://schemas.openxmlformats.org/officeDocument/2006/relationships/image" Target="../media/image40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34.png"/><Relationship Id="rId5" Type="http://schemas.openxmlformats.org/officeDocument/2006/relationships/tags" Target="../tags/tag93.xml"/><Relationship Id="rId15" Type="http://schemas.openxmlformats.org/officeDocument/2006/relationships/image" Target="../media/image39.png"/><Relationship Id="rId10" Type="http://schemas.openxmlformats.org/officeDocument/2006/relationships/image" Target="../media/image36.png"/><Relationship Id="rId4" Type="http://schemas.openxmlformats.org/officeDocument/2006/relationships/tags" Target="../tags/tag9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GPU</a:t>
            </a:r>
            <a:r>
              <a:rPr lang="en-US" i="1" dirty="0"/>
              <a:t> </a:t>
            </a:r>
            <a:r>
              <a:rPr lang="en-US" dirty="0"/>
              <a:t>Implementation </a:t>
            </a:r>
            <a:r>
              <a:rPr lang="en-US" dirty="0" smtClean="0"/>
              <a:t>of </a:t>
            </a:r>
            <a:r>
              <a:rPr lang="en-US" dirty="0"/>
              <a:t>Equalization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Jeff Ravert</a:t>
            </a:r>
          </a:p>
          <a:p>
            <a:r>
              <a:rPr lang="en-US" dirty="0" smtClean="0"/>
              <a:t>Brigham Young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0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which of 6 equalizers perform best in live tests</a:t>
            </a:r>
          </a:p>
          <a:p>
            <a:pPr lvl="1"/>
            <a:r>
              <a:rPr lang="en-US" dirty="0" smtClean="0"/>
              <a:t>Data-aided</a:t>
            </a:r>
          </a:p>
          <a:p>
            <a:pPr lvl="2"/>
            <a:r>
              <a:rPr lang="en-US" dirty="0" smtClean="0"/>
              <a:t>Zero Forcing</a:t>
            </a:r>
          </a:p>
          <a:p>
            <a:pPr lvl="2"/>
            <a:r>
              <a:rPr lang="en-US" dirty="0" smtClean="0"/>
              <a:t>Minimum Mean Squared Error</a:t>
            </a:r>
          </a:p>
          <a:p>
            <a:pPr lvl="2"/>
            <a:r>
              <a:rPr lang="en-US" dirty="0" smtClean="0"/>
              <a:t>Initialized Constant Modulus Algorithm</a:t>
            </a:r>
          </a:p>
          <a:p>
            <a:pPr lvl="2"/>
            <a:r>
              <a:rPr lang="en-US" dirty="0" smtClean="0"/>
              <a:t>Frequency Domain Equalizer </a:t>
            </a:r>
            <a:r>
              <a:rPr lang="en-US" dirty="0"/>
              <a:t>1</a:t>
            </a:r>
            <a:endParaRPr lang="en-US" dirty="0" smtClean="0"/>
          </a:p>
          <a:p>
            <a:pPr lvl="2"/>
            <a:r>
              <a:rPr lang="en-US" dirty="0" smtClean="0"/>
              <a:t>Frequency Domain Equalizer </a:t>
            </a:r>
            <a:r>
              <a:rPr lang="en-US" dirty="0"/>
              <a:t>2</a:t>
            </a:r>
            <a:endParaRPr lang="en-US" dirty="0" smtClean="0"/>
          </a:p>
          <a:p>
            <a:pPr lvl="1"/>
            <a:r>
              <a:rPr lang="en-US" dirty="0" smtClean="0"/>
              <a:t>Blind</a:t>
            </a:r>
          </a:p>
          <a:p>
            <a:pPr lvl="2"/>
            <a:r>
              <a:rPr lang="en-US" dirty="0" smtClean="0"/>
              <a:t>Constant Modulus Algorithm (CMA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No </a:t>
            </a:r>
            <a:r>
              <a:rPr lang="en-US" dirty="0"/>
              <a:t>Equalization</a:t>
            </a: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071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7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1"/>
          <a:stretch/>
        </p:blipFill>
        <p:spPr>
          <a:xfrm>
            <a:off x="1973382" y="190500"/>
            <a:ext cx="8245236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7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1"/>
          <a:stretch/>
        </p:blipFill>
        <p:spPr>
          <a:xfrm>
            <a:off x="1973382" y="190500"/>
            <a:ext cx="8245236" cy="6477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5592" y="5793437"/>
            <a:ext cx="139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data-aided equalizers</a:t>
            </a:r>
          </a:p>
          <a:p>
            <a:r>
              <a:rPr lang="en-US" dirty="0" smtClean="0"/>
              <a:t>in GPUs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336600" y="4308359"/>
            <a:ext cx="1597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blind</a:t>
            </a:r>
          </a:p>
          <a:p>
            <a:r>
              <a:rPr lang="en-US" dirty="0" smtClean="0"/>
              <a:t>equalizer</a:t>
            </a:r>
          </a:p>
          <a:p>
            <a:r>
              <a:rPr lang="en-US" dirty="0" smtClean="0"/>
              <a:t>in off-the-shelf receiver</a:t>
            </a:r>
            <a:endParaRPr lang="en-US" dirty="0"/>
          </a:p>
        </p:txBody>
      </p:sp>
      <p:cxnSp>
        <p:nvCxnSpPr>
          <p:cNvPr id="5" name="Straight Arrow Connector 4"/>
          <p:cNvCxnSpPr>
            <a:stCxn id="2" idx="3"/>
          </p:cNvCxnSpPr>
          <p:nvPr/>
        </p:nvCxnSpPr>
        <p:spPr>
          <a:xfrm flipV="1">
            <a:off x="1767840" y="5352777"/>
            <a:ext cx="2361708" cy="9023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1"/>
          </p:cNvCxnSpPr>
          <p:nvPr/>
        </p:nvCxnSpPr>
        <p:spPr>
          <a:xfrm flipH="1" flipV="1">
            <a:off x="8542261" y="4754880"/>
            <a:ext cx="1794339" cy="1536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0218" y="2901760"/>
            <a:ext cx="1442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 channel Bit Error Rate Tester (BERT)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3"/>
          </p:cNvCxnSpPr>
          <p:nvPr/>
        </p:nvCxnSpPr>
        <p:spPr>
          <a:xfrm>
            <a:off x="1722611" y="3363425"/>
            <a:ext cx="2483629" cy="1820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360198" y="2622182"/>
            <a:ext cx="1526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Spectrum analyzer to see multipath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5" idx="1"/>
          </p:cNvCxnSpPr>
          <p:nvPr/>
        </p:nvCxnSpPr>
        <p:spPr>
          <a:xfrm flipH="1">
            <a:off x="8542261" y="3083847"/>
            <a:ext cx="1817937" cy="4294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5952" y="4281937"/>
            <a:ext cx="1442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modified receiver to provide I Q samples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1" idx="3"/>
          </p:cNvCxnSpPr>
          <p:nvPr/>
        </p:nvCxnSpPr>
        <p:spPr>
          <a:xfrm flipV="1">
            <a:off x="1738345" y="4514412"/>
            <a:ext cx="2125732" cy="3676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4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350" y="0"/>
            <a:ext cx="6377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1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28" y="628650"/>
            <a:ext cx="11660944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7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68" y="590550"/>
            <a:ext cx="10092264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0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512"/>
            <a:ext cx="12192000" cy="43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8" y="533400"/>
            <a:ext cx="10442164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6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8350" y="9144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modified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11950" y="5486400"/>
            <a:ext cx="12192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ight Arrow 5"/>
          <p:cNvSpPr/>
          <p:nvPr/>
        </p:nvSpPr>
        <p:spPr>
          <a:xfrm>
            <a:off x="5416550" y="106680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9950" y="914400"/>
            <a:ext cx="762000" cy="762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FPGA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interface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circuit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711950" y="106680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93150" y="16764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lvl="0" algn="ctr"/>
            <a:r>
              <a:rPr lang="en-US" sz="800" dirty="0" err="1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K20</a:t>
            </a:r>
            <a:endParaRPr lang="en-US" sz="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45350" y="914400"/>
            <a:ext cx="762000" cy="2133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host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computer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1" name="Left-Right Arrow 10"/>
          <p:cNvSpPr/>
          <p:nvPr/>
        </p:nvSpPr>
        <p:spPr>
          <a:xfrm>
            <a:off x="8007350" y="17526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93150" y="9144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algn="ctr"/>
            <a:r>
              <a:rPr lang="en-US" sz="80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K40</a:t>
            </a:r>
          </a:p>
        </p:txBody>
      </p:sp>
      <p:sp>
        <p:nvSpPr>
          <p:cNvPr id="13" name="Left-Right Arrow 12"/>
          <p:cNvSpPr/>
          <p:nvPr/>
        </p:nvSpPr>
        <p:spPr>
          <a:xfrm>
            <a:off x="8007350" y="9906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693150" y="24384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lvl="0" algn="ctr"/>
            <a:r>
              <a:rPr lang="en-US" sz="800" dirty="0" err="1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K20</a:t>
            </a:r>
            <a:endParaRPr lang="en-US" sz="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8007350" y="25146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49950" y="1905000"/>
            <a:ext cx="762000" cy="1143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FPGA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interface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circuit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5416550" y="2057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5416550" y="1981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16550" y="2286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5416550" y="2209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416550" y="2514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416550" y="2438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416550" y="2743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5416550" y="2667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416550" y="2971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5416550" y="2895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388350" y="3200400"/>
            <a:ext cx="1066800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   BERT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7854950" y="3429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854950" y="3352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854950" y="3657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854950" y="3581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854950" y="3886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854950" y="3810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854950" y="4114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854950" y="4038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854950" y="4343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854950" y="4267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711950" y="4572000"/>
            <a:ext cx="1676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711950" y="4495800"/>
            <a:ext cx="1676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931150" y="48006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854950" y="4724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388350" y="32702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82000" y="34988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88350" y="37338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88350" y="39560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394700" y="41910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388350" y="44132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6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388350" y="46482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7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388350" y="48641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8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026150" y="5181600"/>
            <a:ext cx="6858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detector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(FPGA)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026150" y="4267200"/>
            <a:ext cx="6858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detector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(FPGA)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578350" y="41148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telemetry 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receiver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578350" y="51054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 w/EQ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4" name="Left Brace 53"/>
          <p:cNvSpPr/>
          <p:nvPr/>
        </p:nvSpPr>
        <p:spPr>
          <a:xfrm>
            <a:off x="5264150" y="1981200"/>
            <a:ext cx="76200" cy="990600"/>
          </a:xfrm>
          <a:prstGeom prst="leftBrace">
            <a:avLst>
              <a:gd name="adj1" fmla="val 28125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425950" y="2286000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to BERT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channels 1-5</a:t>
            </a:r>
          </a:p>
        </p:txBody>
      </p:sp>
      <p:sp>
        <p:nvSpPr>
          <p:cNvPr id="56" name="Left Brace 55"/>
          <p:cNvSpPr/>
          <p:nvPr/>
        </p:nvSpPr>
        <p:spPr>
          <a:xfrm>
            <a:off x="7321550" y="3352800"/>
            <a:ext cx="76200" cy="990600"/>
          </a:xfrm>
          <a:prstGeom prst="leftBrace">
            <a:avLst>
              <a:gd name="adj1" fmla="val 28125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6330950" y="3657600"/>
            <a:ext cx="1009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from FPGA interface circuit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5416550" y="4572000"/>
            <a:ext cx="609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416550" y="4495800"/>
            <a:ext cx="609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416550" y="5486400"/>
            <a:ext cx="609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416550" y="5410200"/>
            <a:ext cx="609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7931150" y="4800600"/>
            <a:ext cx="0" cy="6858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711950" y="5410200"/>
            <a:ext cx="1143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7854950" y="4724400"/>
            <a:ext cx="0" cy="6858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8388350" y="5638800"/>
            <a:ext cx="10668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spectrum analyzer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8540750" y="5715000"/>
            <a:ext cx="762000" cy="5334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7" name="Freeform 46"/>
          <p:cNvSpPr>
            <a:spLocks/>
          </p:cNvSpPr>
          <p:nvPr/>
        </p:nvSpPr>
        <p:spPr bwMode="auto">
          <a:xfrm>
            <a:off x="8616950" y="5867400"/>
            <a:ext cx="609600" cy="228600"/>
          </a:xfrm>
          <a:custGeom>
            <a:avLst/>
            <a:gdLst>
              <a:gd name="T0" fmla="*/ 0 w 672"/>
              <a:gd name="T1" fmla="*/ 288 h 296"/>
              <a:gd name="T2" fmla="*/ 48 w 672"/>
              <a:gd name="T3" fmla="*/ 288 h 296"/>
              <a:gd name="T4" fmla="*/ 192 w 672"/>
              <a:gd name="T5" fmla="*/ 240 h 296"/>
              <a:gd name="T6" fmla="*/ 288 w 672"/>
              <a:gd name="T7" fmla="*/ 48 h 296"/>
              <a:gd name="T8" fmla="*/ 336 w 672"/>
              <a:gd name="T9" fmla="*/ 0 h 296"/>
              <a:gd name="T10" fmla="*/ 384 w 672"/>
              <a:gd name="T11" fmla="*/ 48 h 296"/>
              <a:gd name="T12" fmla="*/ 480 w 672"/>
              <a:gd name="T13" fmla="*/ 240 h 296"/>
              <a:gd name="T14" fmla="*/ 624 w 672"/>
              <a:gd name="T15" fmla="*/ 288 h 296"/>
              <a:gd name="T16" fmla="*/ 672 w 672"/>
              <a:gd name="T17" fmla="*/ 28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2" h="296">
                <a:moveTo>
                  <a:pt x="0" y="288"/>
                </a:moveTo>
                <a:cubicBezTo>
                  <a:pt x="8" y="292"/>
                  <a:pt x="16" y="296"/>
                  <a:pt x="48" y="288"/>
                </a:cubicBezTo>
                <a:cubicBezTo>
                  <a:pt x="80" y="280"/>
                  <a:pt x="152" y="280"/>
                  <a:pt x="192" y="240"/>
                </a:cubicBezTo>
                <a:cubicBezTo>
                  <a:pt x="232" y="200"/>
                  <a:pt x="264" y="88"/>
                  <a:pt x="288" y="48"/>
                </a:cubicBezTo>
                <a:cubicBezTo>
                  <a:pt x="312" y="8"/>
                  <a:pt x="320" y="0"/>
                  <a:pt x="336" y="0"/>
                </a:cubicBezTo>
                <a:cubicBezTo>
                  <a:pt x="352" y="0"/>
                  <a:pt x="360" y="8"/>
                  <a:pt x="384" y="48"/>
                </a:cubicBezTo>
                <a:cubicBezTo>
                  <a:pt x="408" y="88"/>
                  <a:pt x="440" y="200"/>
                  <a:pt x="480" y="240"/>
                </a:cubicBezTo>
                <a:cubicBezTo>
                  <a:pt x="520" y="280"/>
                  <a:pt x="592" y="280"/>
                  <a:pt x="624" y="288"/>
                </a:cubicBezTo>
                <a:cubicBezTo>
                  <a:pt x="656" y="296"/>
                  <a:pt x="664" y="292"/>
                  <a:pt x="672" y="28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00">
              <a:latin typeface="Times New Roman"/>
              <a:cs typeface="Times New Roman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4273550" y="12954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273550" y="44958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273550" y="54864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273550" y="6096000"/>
            <a:ext cx="411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416550" y="990600"/>
            <a:ext cx="3048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5721350" y="381000"/>
            <a:ext cx="0" cy="6096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721350" y="381000"/>
            <a:ext cx="2971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693150" y="76200"/>
            <a:ext cx="7620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DAQ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NI USB 6008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(10 samples/s)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721350" y="152400"/>
            <a:ext cx="2647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latin typeface="Times New Roman"/>
                <a:cs typeface="Times New Roman"/>
              </a:rPr>
              <a:t>AGC voltage (20 dB/V, 0.1 </a:t>
            </a:r>
            <a:r>
              <a:rPr lang="en-US" sz="1000" dirty="0" err="1" smtClean="0">
                <a:latin typeface="Times New Roman"/>
                <a:cs typeface="Times New Roman"/>
              </a:rPr>
              <a:t>ms</a:t>
            </a:r>
            <a:r>
              <a:rPr lang="en-US" sz="1000" dirty="0" smtClean="0">
                <a:latin typeface="Times New Roman"/>
                <a:cs typeface="Times New Roman"/>
              </a:rPr>
              <a:t> time constant)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816350" y="914400"/>
            <a:ext cx="457200" cy="56388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multicoupler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901950" y="2895600"/>
            <a:ext cx="457200" cy="28956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multicoupler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3359150" y="3733800"/>
            <a:ext cx="4572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359150" y="43434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901950" y="6019800"/>
            <a:ext cx="907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to antenna </a:t>
            </a:r>
            <a:r>
              <a:rPr lang="en-US" sz="1000" smtClean="0">
                <a:latin typeface="Times New Roman"/>
                <a:cs typeface="Times New Roman"/>
              </a:rPr>
              <a:t>tracking receivers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5264150" y="2992279"/>
            <a:ext cx="384893" cy="542211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511550" y="6324600"/>
            <a:ext cx="1524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3359150" y="50292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3435350" y="6566356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Mu-Del 2MDP-22400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312150" y="6566356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Agilent E4407 B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388350" y="51816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Reach Technologies </a:t>
            </a:r>
            <a:r>
              <a:rPr lang="de-DE" sz="800" dirty="0">
                <a:latin typeface="Times New Roman"/>
                <a:cs typeface="Times New Roman"/>
              </a:rPr>
              <a:t>BERT-50S-8</a:t>
            </a:r>
            <a:endParaRPr lang="en-US" sz="800" dirty="0" smtClean="0">
              <a:latin typeface="Times New Roman"/>
              <a:cs typeface="Times New Roman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273550" y="1676400"/>
            <a:ext cx="1447800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latin typeface="Times New Roman" charset="0"/>
                <a:ea typeface="Times New Roman" charset="0"/>
                <a:cs typeface="Times New Roman" charset="0"/>
              </a:rPr>
              <a:t>QSX-RDMS-RM2-Q-1100-X2 </a:t>
            </a:r>
            <a:endParaRPr lang="en-US" sz="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645150" y="3124200"/>
            <a:ext cx="139736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 err="1">
                <a:latin typeface="Times New Roman"/>
                <a:cs typeface="Times New Roman"/>
              </a:rPr>
              <a:t>Xlinx</a:t>
            </a:r>
            <a:r>
              <a:rPr lang="en-US" sz="800" dirty="0"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latin typeface="Times New Roman"/>
                <a:cs typeface="Times New Roman"/>
              </a:rPr>
              <a:t>FMC XM105</a:t>
            </a:r>
          </a:p>
          <a:p>
            <a:pPr algn="ctr"/>
            <a:r>
              <a:rPr lang="en-US" sz="800" dirty="0" err="1" smtClean="0">
                <a:latin typeface="Times New Roman"/>
                <a:cs typeface="Times New Roman"/>
              </a:rPr>
              <a:t>Xlinx</a:t>
            </a:r>
            <a:r>
              <a:rPr lang="en-US" sz="800" dirty="0" smtClean="0">
                <a:latin typeface="Times New Roman"/>
                <a:cs typeface="Times New Roman"/>
              </a:rPr>
              <a:t> ARTIX-7 FPGA AC701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873750" y="838200"/>
            <a:ext cx="914400" cy="228600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273550" y="4876800"/>
            <a:ext cx="1447800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latin typeface="Times New Roman" charset="0"/>
                <a:ea typeface="Times New Roman" charset="0"/>
                <a:cs typeface="Times New Roman" charset="0"/>
              </a:rPr>
              <a:t>QSX-RDMS-RM2-Q-1100-X2 </a:t>
            </a:r>
            <a:endParaRPr lang="en-US" sz="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610100" y="3411379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clock/data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5635625" y="285750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6" name="Oval 95"/>
          <p:cNvSpPr/>
          <p:nvPr/>
        </p:nvSpPr>
        <p:spPr>
          <a:xfrm>
            <a:off x="5635625" y="445770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 flipH="1" flipV="1">
            <a:off x="5264150" y="3534490"/>
            <a:ext cx="387350" cy="908051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3663950" y="4343400"/>
            <a:ext cx="0" cy="19812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3587750" y="381000"/>
            <a:ext cx="2082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ribbon cable</a:t>
            </a:r>
          </a:p>
          <a:p>
            <a:r>
              <a:rPr lang="en-US" sz="800" dirty="0" smtClean="0">
                <a:latin typeface="Times New Roman"/>
                <a:cs typeface="Times New Roman"/>
              </a:rPr>
              <a:t>(I/Q samples @ 2 samples/bit, 12 bits/sample)</a:t>
            </a:r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5568950" y="685800"/>
            <a:ext cx="0" cy="5334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6940550" y="762000"/>
            <a:ext cx="0" cy="4572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6635750" y="533400"/>
            <a:ext cx="60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mtClean="0">
                <a:latin typeface="Times New Roman"/>
                <a:cs typeface="Times New Roman"/>
              </a:rPr>
              <a:t>PCIe</a:t>
            </a:r>
            <a:r>
              <a:rPr lang="en-US" sz="800" dirty="0" smtClean="0">
                <a:latin typeface="Times New Roman"/>
                <a:cs typeface="Times New Roman"/>
              </a:rPr>
              <a:t> bus</a:t>
            </a:r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8343900" y="748844"/>
            <a:ext cx="0" cy="349706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8083550" y="533400"/>
            <a:ext cx="533400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 err="1" smtClean="0">
                <a:latin typeface="Times New Roman"/>
                <a:cs typeface="Times New Roman"/>
              </a:rPr>
              <a:t>PCIe</a:t>
            </a:r>
            <a:r>
              <a:rPr lang="en-US" sz="800" dirty="0" smtClean="0">
                <a:latin typeface="Times New Roman"/>
                <a:cs typeface="Times New Roman"/>
              </a:rPr>
              <a:t> bus</a:t>
            </a:r>
          </a:p>
        </p:txBody>
      </p:sp>
      <p:sp>
        <p:nvSpPr>
          <p:cNvPr id="105" name="Right Arrow 104"/>
          <p:cNvSpPr/>
          <p:nvPr/>
        </p:nvSpPr>
        <p:spPr>
          <a:xfrm flipH="1">
            <a:off x="6711950" y="225425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349750" y="5867400"/>
            <a:ext cx="19928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800" dirty="0">
                <a:latin typeface="Times New Roman" charset="0"/>
                <a:ea typeface="Times New Roman" charset="0"/>
                <a:cs typeface="Times New Roman" charset="0"/>
              </a:rPr>
              <a:t>QSX-RDMS-3R1D-A1-1111-00-14-EQ-K7</a:t>
            </a:r>
            <a:endParaRPr lang="en-US" sz="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80244" y="3257550"/>
            <a:ext cx="333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ZF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352618" y="3486150"/>
            <a:ext cx="5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MMSE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394296" y="3714750"/>
            <a:ext cx="519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ICMA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7423150" y="394335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FDE1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7423150" y="417195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FDE2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1"/>
          <a:stretch/>
        </p:blipFill>
        <p:spPr>
          <a:xfrm>
            <a:off x="2005032" y="3270250"/>
            <a:ext cx="836101" cy="1151132"/>
          </a:xfrm>
          <a:prstGeom prst="rect">
            <a:avLst/>
          </a:prstGeom>
        </p:spPr>
      </p:pic>
      <p:cxnSp>
        <p:nvCxnSpPr>
          <p:cNvPr id="114" name="Straight Connector 113"/>
          <p:cNvCxnSpPr/>
          <p:nvPr/>
        </p:nvCxnSpPr>
        <p:spPr>
          <a:xfrm>
            <a:off x="2300748" y="4351234"/>
            <a:ext cx="59143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25" b="51250"/>
          <a:stretch/>
        </p:blipFill>
        <p:spPr>
          <a:xfrm rot="10800000">
            <a:off x="1754299" y="3288882"/>
            <a:ext cx="302761" cy="56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8350" y="9144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modified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11950" y="5486400"/>
            <a:ext cx="12192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ight Arrow 5"/>
          <p:cNvSpPr/>
          <p:nvPr/>
        </p:nvSpPr>
        <p:spPr>
          <a:xfrm>
            <a:off x="5416550" y="106680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9950" y="914400"/>
            <a:ext cx="762000" cy="762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FPGA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interface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circuit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711950" y="106680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93150" y="16764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lvl="0" algn="ctr"/>
            <a:r>
              <a:rPr lang="en-US" sz="800" dirty="0" err="1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K20</a:t>
            </a:r>
            <a:endParaRPr lang="en-US" sz="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45350" y="914400"/>
            <a:ext cx="762000" cy="2133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host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computer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1" name="Left-Right Arrow 10"/>
          <p:cNvSpPr/>
          <p:nvPr/>
        </p:nvSpPr>
        <p:spPr>
          <a:xfrm>
            <a:off x="8007350" y="17526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93150" y="9144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algn="ctr"/>
            <a:r>
              <a:rPr lang="en-US" sz="80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K40</a:t>
            </a:r>
          </a:p>
        </p:txBody>
      </p:sp>
      <p:sp>
        <p:nvSpPr>
          <p:cNvPr id="13" name="Left-Right Arrow 12"/>
          <p:cNvSpPr/>
          <p:nvPr/>
        </p:nvSpPr>
        <p:spPr>
          <a:xfrm>
            <a:off x="8007350" y="9906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693150" y="2438400"/>
            <a:ext cx="762000" cy="6096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chemeClr val="bg1"/>
                </a:solidFill>
                <a:latin typeface="Times New Roman"/>
                <a:cs typeface="Times New Roman"/>
              </a:rPr>
              <a:t>GPU</a:t>
            </a:r>
          </a:p>
          <a:p>
            <a:pPr lvl="0" algn="ctr"/>
            <a:r>
              <a:rPr lang="en-US" sz="800" dirty="0" err="1">
                <a:solidFill>
                  <a:schemeClr val="bg1"/>
                </a:solidFill>
                <a:latin typeface="Times New Roman"/>
                <a:cs typeface="Times New Roman"/>
              </a:rPr>
              <a:t>Nvidia</a:t>
            </a:r>
            <a:r>
              <a:rPr lang="en-US" sz="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K20</a:t>
            </a:r>
            <a:endParaRPr lang="en-US" sz="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8007350" y="2514600"/>
            <a:ext cx="685800" cy="457200"/>
          </a:xfrm>
          <a:prstGeom prst="left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49950" y="1905000"/>
            <a:ext cx="762000" cy="1143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FPGA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interface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circuit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5416550" y="2057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5416550" y="1981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16550" y="2286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5416550" y="2209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416550" y="2514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416550" y="2438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416550" y="2743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5416550" y="2667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416550" y="2971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5416550" y="2895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388350" y="3200400"/>
            <a:ext cx="1066800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   BERT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7854950" y="3429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854950" y="3352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854950" y="3657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854950" y="3581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854950" y="3886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854950" y="38100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854950" y="41148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854950" y="40386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854950" y="4343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854950" y="42672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711950" y="4572000"/>
            <a:ext cx="1676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711950" y="4495800"/>
            <a:ext cx="1676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931150" y="48006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854950" y="4724400"/>
            <a:ext cx="5334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388350" y="32702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82000" y="34988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88350" y="37338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88350" y="39560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394700" y="41910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388350" y="441325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6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388350" y="46482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7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388350" y="4864100"/>
            <a:ext cx="356508" cy="246221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1000" dirty="0" err="1" smtClean="0">
                <a:latin typeface="Times New Roman"/>
                <a:cs typeface="Times New Roman"/>
              </a:rPr>
              <a:t>ch</a:t>
            </a:r>
            <a:r>
              <a:rPr lang="en-US" sz="1000" dirty="0" smtClean="0">
                <a:latin typeface="Times New Roman"/>
                <a:cs typeface="Times New Roman"/>
              </a:rPr>
              <a:t> 8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026150" y="5181600"/>
            <a:ext cx="6858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detector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(FPGA)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026150" y="4267200"/>
            <a:ext cx="6858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preamble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detector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(FPGA)</a:t>
            </a:r>
            <a:endParaRPr lang="en-US" sz="1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578350" y="41148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telemetry </a:t>
            </a:r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receiver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578350" y="5105400"/>
            <a:ext cx="838200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telemetry receiver w/EQ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4" name="Left Brace 53"/>
          <p:cNvSpPr/>
          <p:nvPr/>
        </p:nvSpPr>
        <p:spPr>
          <a:xfrm>
            <a:off x="5264150" y="1981200"/>
            <a:ext cx="76200" cy="990600"/>
          </a:xfrm>
          <a:prstGeom prst="leftBrace">
            <a:avLst>
              <a:gd name="adj1" fmla="val 28125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425950" y="2286000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to BERT</a:t>
            </a:r>
          </a:p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channels 1-5</a:t>
            </a:r>
          </a:p>
        </p:txBody>
      </p:sp>
      <p:sp>
        <p:nvSpPr>
          <p:cNvPr id="56" name="Left Brace 55"/>
          <p:cNvSpPr/>
          <p:nvPr/>
        </p:nvSpPr>
        <p:spPr>
          <a:xfrm>
            <a:off x="7321550" y="3352800"/>
            <a:ext cx="76200" cy="990600"/>
          </a:xfrm>
          <a:prstGeom prst="leftBrace">
            <a:avLst>
              <a:gd name="adj1" fmla="val 28125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6330950" y="3657600"/>
            <a:ext cx="1009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from FPGA interface circuit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5416550" y="4572000"/>
            <a:ext cx="609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416550" y="4495800"/>
            <a:ext cx="609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416550" y="5486400"/>
            <a:ext cx="609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416550" y="5410200"/>
            <a:ext cx="6096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7931150" y="4800600"/>
            <a:ext cx="0" cy="6858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711950" y="5410200"/>
            <a:ext cx="1143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7854950" y="4724400"/>
            <a:ext cx="0" cy="6858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8388350" y="5638800"/>
            <a:ext cx="10668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spectrum analyzer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8540750" y="5715000"/>
            <a:ext cx="762000" cy="5334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7" name="Freeform 46"/>
          <p:cNvSpPr>
            <a:spLocks/>
          </p:cNvSpPr>
          <p:nvPr/>
        </p:nvSpPr>
        <p:spPr bwMode="auto">
          <a:xfrm>
            <a:off x="8616950" y="5867400"/>
            <a:ext cx="609600" cy="228600"/>
          </a:xfrm>
          <a:custGeom>
            <a:avLst/>
            <a:gdLst>
              <a:gd name="T0" fmla="*/ 0 w 672"/>
              <a:gd name="T1" fmla="*/ 288 h 296"/>
              <a:gd name="T2" fmla="*/ 48 w 672"/>
              <a:gd name="T3" fmla="*/ 288 h 296"/>
              <a:gd name="T4" fmla="*/ 192 w 672"/>
              <a:gd name="T5" fmla="*/ 240 h 296"/>
              <a:gd name="T6" fmla="*/ 288 w 672"/>
              <a:gd name="T7" fmla="*/ 48 h 296"/>
              <a:gd name="T8" fmla="*/ 336 w 672"/>
              <a:gd name="T9" fmla="*/ 0 h 296"/>
              <a:gd name="T10" fmla="*/ 384 w 672"/>
              <a:gd name="T11" fmla="*/ 48 h 296"/>
              <a:gd name="T12" fmla="*/ 480 w 672"/>
              <a:gd name="T13" fmla="*/ 240 h 296"/>
              <a:gd name="T14" fmla="*/ 624 w 672"/>
              <a:gd name="T15" fmla="*/ 288 h 296"/>
              <a:gd name="T16" fmla="*/ 672 w 672"/>
              <a:gd name="T17" fmla="*/ 28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2" h="296">
                <a:moveTo>
                  <a:pt x="0" y="288"/>
                </a:moveTo>
                <a:cubicBezTo>
                  <a:pt x="8" y="292"/>
                  <a:pt x="16" y="296"/>
                  <a:pt x="48" y="288"/>
                </a:cubicBezTo>
                <a:cubicBezTo>
                  <a:pt x="80" y="280"/>
                  <a:pt x="152" y="280"/>
                  <a:pt x="192" y="240"/>
                </a:cubicBezTo>
                <a:cubicBezTo>
                  <a:pt x="232" y="200"/>
                  <a:pt x="264" y="88"/>
                  <a:pt x="288" y="48"/>
                </a:cubicBezTo>
                <a:cubicBezTo>
                  <a:pt x="312" y="8"/>
                  <a:pt x="320" y="0"/>
                  <a:pt x="336" y="0"/>
                </a:cubicBezTo>
                <a:cubicBezTo>
                  <a:pt x="352" y="0"/>
                  <a:pt x="360" y="8"/>
                  <a:pt x="384" y="48"/>
                </a:cubicBezTo>
                <a:cubicBezTo>
                  <a:pt x="408" y="88"/>
                  <a:pt x="440" y="200"/>
                  <a:pt x="480" y="240"/>
                </a:cubicBezTo>
                <a:cubicBezTo>
                  <a:pt x="520" y="280"/>
                  <a:pt x="592" y="280"/>
                  <a:pt x="624" y="288"/>
                </a:cubicBezTo>
                <a:cubicBezTo>
                  <a:pt x="656" y="296"/>
                  <a:pt x="664" y="292"/>
                  <a:pt x="672" y="28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00">
              <a:latin typeface="Times New Roman"/>
              <a:cs typeface="Times New Roman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4273550" y="12954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273550" y="44958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273550" y="54864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273550" y="6096000"/>
            <a:ext cx="411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416550" y="990600"/>
            <a:ext cx="3048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5721350" y="381000"/>
            <a:ext cx="0" cy="6096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721350" y="381000"/>
            <a:ext cx="2971800" cy="0"/>
          </a:xfrm>
          <a:prstGeom prst="line">
            <a:avLst/>
          </a:prstGeom>
          <a:ln w="127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693150" y="76200"/>
            <a:ext cx="7620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DAQ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NI USB 6008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(10 samples/s)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721350" y="152400"/>
            <a:ext cx="2647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latin typeface="Times New Roman"/>
                <a:cs typeface="Times New Roman"/>
              </a:rPr>
              <a:t>AGC voltage (20 dB/V, 0.1 </a:t>
            </a:r>
            <a:r>
              <a:rPr lang="en-US" sz="1000" dirty="0" err="1" smtClean="0">
                <a:latin typeface="Times New Roman"/>
                <a:cs typeface="Times New Roman"/>
              </a:rPr>
              <a:t>ms</a:t>
            </a:r>
            <a:r>
              <a:rPr lang="en-US" sz="1000" dirty="0" smtClean="0">
                <a:latin typeface="Times New Roman"/>
                <a:cs typeface="Times New Roman"/>
              </a:rPr>
              <a:t> time constant)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816350" y="914400"/>
            <a:ext cx="457200" cy="56388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multicoupler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901950" y="2895600"/>
            <a:ext cx="457200" cy="28956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  <a:latin typeface="Times New Roman"/>
                <a:cs typeface="Times New Roman"/>
              </a:rPr>
              <a:t>multicoupler</a:t>
            </a:r>
            <a:endParaRPr lang="en-US" sz="1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3359150" y="3733800"/>
            <a:ext cx="4572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359150" y="43434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901950" y="6019800"/>
            <a:ext cx="907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to antenna </a:t>
            </a:r>
            <a:r>
              <a:rPr lang="en-US" sz="1000" smtClean="0">
                <a:latin typeface="Times New Roman"/>
                <a:cs typeface="Times New Roman"/>
              </a:rPr>
              <a:t>tracking receivers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5264150" y="2992279"/>
            <a:ext cx="384893" cy="542211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511550" y="6324600"/>
            <a:ext cx="1524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3359150" y="50292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3435350" y="6566356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Mu-Del 2MDP-22400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312150" y="6566356"/>
            <a:ext cx="1206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Agilent E4407 B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388350" y="51816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/>
                <a:cs typeface="Times New Roman"/>
              </a:rPr>
              <a:t>Reach Technologies </a:t>
            </a:r>
            <a:r>
              <a:rPr lang="de-DE" sz="800" dirty="0">
                <a:latin typeface="Times New Roman"/>
                <a:cs typeface="Times New Roman"/>
              </a:rPr>
              <a:t>BERT-50S-8</a:t>
            </a:r>
            <a:endParaRPr lang="en-US" sz="800" dirty="0" smtClean="0">
              <a:latin typeface="Times New Roman"/>
              <a:cs typeface="Times New Roman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273550" y="1676400"/>
            <a:ext cx="1447800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latin typeface="Times New Roman" charset="0"/>
                <a:ea typeface="Times New Roman" charset="0"/>
                <a:cs typeface="Times New Roman" charset="0"/>
              </a:rPr>
              <a:t>QSX-RDMS-RM2-Q-1100-X2 </a:t>
            </a:r>
            <a:endParaRPr lang="en-US" sz="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645150" y="3124200"/>
            <a:ext cx="139736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 err="1">
                <a:latin typeface="Times New Roman"/>
                <a:cs typeface="Times New Roman"/>
              </a:rPr>
              <a:t>Xlinx</a:t>
            </a:r>
            <a:r>
              <a:rPr lang="en-US" sz="800" dirty="0">
                <a:latin typeface="Times New Roman"/>
                <a:cs typeface="Times New Roman"/>
              </a:rPr>
              <a:t> </a:t>
            </a:r>
            <a:r>
              <a:rPr lang="en-US" sz="800" dirty="0" smtClean="0">
                <a:latin typeface="Times New Roman"/>
                <a:cs typeface="Times New Roman"/>
              </a:rPr>
              <a:t>FMC XM105</a:t>
            </a:r>
          </a:p>
          <a:p>
            <a:pPr algn="ctr"/>
            <a:r>
              <a:rPr lang="en-US" sz="800" dirty="0" err="1" smtClean="0">
                <a:latin typeface="Times New Roman"/>
                <a:cs typeface="Times New Roman"/>
              </a:rPr>
              <a:t>Xlinx</a:t>
            </a:r>
            <a:r>
              <a:rPr lang="en-US" sz="800" dirty="0" smtClean="0">
                <a:latin typeface="Times New Roman"/>
                <a:cs typeface="Times New Roman"/>
              </a:rPr>
              <a:t> ARTIX-7 FPGA AC701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873750" y="838200"/>
            <a:ext cx="914400" cy="228600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273550" y="4876800"/>
            <a:ext cx="1447800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latin typeface="Times New Roman" charset="0"/>
                <a:ea typeface="Times New Roman" charset="0"/>
                <a:cs typeface="Times New Roman" charset="0"/>
              </a:rPr>
              <a:t>QSX-RDMS-RM2-Q-1100-X2 </a:t>
            </a:r>
            <a:endParaRPr lang="en-US" sz="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610100" y="3411379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clock/data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5635625" y="285750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6" name="Oval 95"/>
          <p:cNvSpPr/>
          <p:nvPr/>
        </p:nvSpPr>
        <p:spPr>
          <a:xfrm>
            <a:off x="5635625" y="4457700"/>
            <a:ext cx="76200" cy="152400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 flipH="1" flipV="1">
            <a:off x="5264150" y="3534490"/>
            <a:ext cx="387350" cy="908051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3663950" y="4343400"/>
            <a:ext cx="0" cy="19812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3587750" y="381000"/>
            <a:ext cx="2082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/>
                <a:cs typeface="Times New Roman"/>
              </a:rPr>
              <a:t>ribbon cable</a:t>
            </a:r>
          </a:p>
          <a:p>
            <a:r>
              <a:rPr lang="en-US" sz="800" dirty="0" smtClean="0">
                <a:latin typeface="Times New Roman"/>
                <a:cs typeface="Times New Roman"/>
              </a:rPr>
              <a:t>(I/Q samples @ 2 samples/bit, 12 bits/sample)</a:t>
            </a:r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5568950" y="685800"/>
            <a:ext cx="0" cy="5334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6940550" y="762000"/>
            <a:ext cx="0" cy="45720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6635750" y="533400"/>
            <a:ext cx="60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mtClean="0">
                <a:latin typeface="Times New Roman"/>
                <a:cs typeface="Times New Roman"/>
              </a:rPr>
              <a:t>PCIe</a:t>
            </a:r>
            <a:r>
              <a:rPr lang="en-US" sz="800" dirty="0" smtClean="0">
                <a:latin typeface="Times New Roman"/>
                <a:cs typeface="Times New Roman"/>
              </a:rPr>
              <a:t> bus</a:t>
            </a:r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8343900" y="748844"/>
            <a:ext cx="0" cy="349706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8083550" y="533400"/>
            <a:ext cx="533400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dirty="0" err="1" smtClean="0">
                <a:latin typeface="Times New Roman"/>
                <a:cs typeface="Times New Roman"/>
              </a:rPr>
              <a:t>PCIe</a:t>
            </a:r>
            <a:r>
              <a:rPr lang="en-US" sz="800" dirty="0" smtClean="0">
                <a:latin typeface="Times New Roman"/>
                <a:cs typeface="Times New Roman"/>
              </a:rPr>
              <a:t> bus</a:t>
            </a:r>
          </a:p>
        </p:txBody>
      </p:sp>
      <p:sp>
        <p:nvSpPr>
          <p:cNvPr id="105" name="Right Arrow 104"/>
          <p:cNvSpPr/>
          <p:nvPr/>
        </p:nvSpPr>
        <p:spPr>
          <a:xfrm flipH="1">
            <a:off x="6711950" y="2254250"/>
            <a:ext cx="533400" cy="457200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349750" y="5867400"/>
            <a:ext cx="19928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800" dirty="0">
                <a:latin typeface="Times New Roman" charset="0"/>
                <a:ea typeface="Times New Roman" charset="0"/>
                <a:cs typeface="Times New Roman" charset="0"/>
              </a:rPr>
              <a:t>QSX-RDMS-3R1D-A1-1111-00-14-EQ-K7</a:t>
            </a:r>
            <a:endParaRPr lang="en-US" sz="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80244" y="3257550"/>
            <a:ext cx="333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ZF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352618" y="3486150"/>
            <a:ext cx="5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MMSE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394296" y="3714750"/>
            <a:ext cx="519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ICMA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7423150" y="394335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/>
                <a:cs typeface="Times New Roman"/>
              </a:rPr>
              <a:t>FDE1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7423150" y="417195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latin typeface="Times New Roman"/>
                <a:cs typeface="Times New Roman"/>
              </a:rPr>
              <a:t>FDE2</a:t>
            </a:r>
            <a:endParaRPr lang="en-US" sz="1000" dirty="0" smtClean="0">
              <a:latin typeface="Times New Roman"/>
              <a:cs typeface="Times New Roman"/>
            </a:endParaRP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1"/>
          <a:stretch/>
        </p:blipFill>
        <p:spPr>
          <a:xfrm>
            <a:off x="2005032" y="3270250"/>
            <a:ext cx="836101" cy="1151132"/>
          </a:xfrm>
          <a:prstGeom prst="rect">
            <a:avLst/>
          </a:prstGeom>
        </p:spPr>
      </p:pic>
      <p:cxnSp>
        <p:nvCxnSpPr>
          <p:cNvPr id="114" name="Straight Connector 113"/>
          <p:cNvCxnSpPr/>
          <p:nvPr/>
        </p:nvCxnSpPr>
        <p:spPr>
          <a:xfrm>
            <a:off x="2300748" y="4351234"/>
            <a:ext cx="591430" cy="0"/>
          </a:xfrm>
          <a:prstGeom prst="line">
            <a:avLst/>
          </a:prstGeom>
          <a:ln w="25400">
            <a:solidFill>
              <a:schemeClr val="tx1"/>
            </a:solidFill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25" b="51250"/>
          <a:stretch/>
        </p:blipFill>
        <p:spPr>
          <a:xfrm rot="10800000">
            <a:off x="1754299" y="3288882"/>
            <a:ext cx="302761" cy="5611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02823" y="748844"/>
            <a:ext cx="2415827" cy="2375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5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Multipath</a:t>
            </a:r>
          </a:p>
          <a:p>
            <a:r>
              <a:rPr lang="en-US" dirty="0" smtClean="0"/>
              <a:t>Project Introduction</a:t>
            </a:r>
          </a:p>
          <a:p>
            <a:r>
              <a:rPr lang="en-US" dirty="0" smtClean="0"/>
              <a:t>Full System</a:t>
            </a:r>
          </a:p>
          <a:p>
            <a:r>
              <a:rPr lang="en-US" dirty="0"/>
              <a:t>My Key Contributions</a:t>
            </a:r>
          </a:p>
          <a:p>
            <a:pPr lvl="1"/>
            <a:r>
              <a:rPr lang="en-US" dirty="0"/>
              <a:t>MMSE</a:t>
            </a:r>
          </a:p>
          <a:p>
            <a:pPr lvl="1"/>
            <a:r>
              <a:rPr lang="en-US" dirty="0" smtClean="0"/>
              <a:t>CMA</a:t>
            </a:r>
          </a:p>
          <a:p>
            <a:r>
              <a:rPr lang="en-US" dirty="0" smtClean="0"/>
              <a:t>Results?</a:t>
            </a:r>
          </a:p>
          <a:p>
            <a:r>
              <a:rPr lang="en-US" dirty="0" smtClean="0"/>
              <a:t>Solution-Current Work</a:t>
            </a:r>
          </a:p>
        </p:txBody>
      </p:sp>
    </p:spTree>
    <p:extLst>
      <p:ext uri="{BB962C8B-B14F-4D97-AF65-F5344CB8AC3E}">
        <p14:creationId xmlns:p14="http://schemas.microsoft.com/office/powerpoint/2010/main" val="1562266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leverage the parallelism of the GPU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/>
              <a:t>Buffer </a:t>
            </a:r>
            <a:r>
              <a:rPr lang="en-US" dirty="0" smtClean="0"/>
              <a:t>up </a:t>
            </a:r>
            <a:r>
              <a:rPr lang="en-US" dirty="0" smtClean="0">
                <a:solidFill>
                  <a:srgbClr val="FF0000"/>
                </a:solidFill>
              </a:rPr>
              <a:t>1.972 seconds </a:t>
            </a:r>
            <a:r>
              <a:rPr lang="en-US" dirty="0" smtClean="0"/>
              <a:t>of data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3104 packets </a:t>
            </a:r>
            <a:r>
              <a:rPr lang="en-US" dirty="0" smtClean="0"/>
              <a:t>in 1.972 </a:t>
            </a:r>
            <a:r>
              <a:rPr lang="en-US" dirty="0" smtClean="0"/>
              <a:t>seconds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M</a:t>
            </a:r>
            <a:r>
              <a:rPr lang="en-US" dirty="0" smtClean="0"/>
              <a:t>ust do all processing in </a:t>
            </a:r>
            <a:r>
              <a:rPr lang="en-US" dirty="0">
                <a:solidFill>
                  <a:srgbClr val="FF0000"/>
                </a:solidFill>
              </a:rPr>
              <a:t>1.972 seconds </a:t>
            </a:r>
            <a:r>
              <a:rPr lang="en-US" dirty="0" smtClean="0"/>
              <a:t>to stay real time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700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Preamble Detector</a:t>
            </a:r>
          </a:p>
          <a:p>
            <a:r>
              <a:rPr lang="en-US" dirty="0" smtClean="0"/>
              <a:t>Frequency Offset Estimator and Compensation</a:t>
            </a:r>
          </a:p>
          <a:p>
            <a:r>
              <a:rPr lang="en-US" dirty="0" smtClean="0"/>
              <a:t>Channel Estimator</a:t>
            </a:r>
          </a:p>
          <a:p>
            <a:r>
              <a:rPr lang="en-US" dirty="0" smtClean="0"/>
              <a:t>Noise Estimator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47" y="2917560"/>
            <a:ext cx="175543" cy="2907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20" y="3349139"/>
            <a:ext cx="435200" cy="5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8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Equalizers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Data-aided</a:t>
            </a:r>
          </a:p>
          <a:p>
            <a:pPr lvl="1"/>
            <a:r>
              <a:rPr lang="en-US" dirty="0" smtClean="0"/>
              <a:t>Zero Forcing (ZF)</a:t>
            </a:r>
          </a:p>
          <a:p>
            <a:pPr lvl="1"/>
            <a:r>
              <a:rPr lang="en-US" dirty="0" smtClean="0"/>
              <a:t>Minimum Mean Squared Error (MMSE)</a:t>
            </a:r>
          </a:p>
          <a:p>
            <a:pPr lvl="1"/>
            <a:r>
              <a:rPr lang="en-US" dirty="0" smtClean="0"/>
              <a:t>Initialized Constant Modulus Algorithm (CMA)</a:t>
            </a:r>
          </a:p>
          <a:p>
            <a:pPr lvl="1"/>
            <a:r>
              <a:rPr lang="en-US" dirty="0" smtClean="0"/>
              <a:t>Frequency Domain Equalizers (FDE1 &amp; FDE2)</a:t>
            </a:r>
          </a:p>
          <a:p>
            <a:r>
              <a:rPr lang="en-US" dirty="0" smtClean="0"/>
              <a:t>Blind</a:t>
            </a:r>
          </a:p>
          <a:p>
            <a:pPr lvl="1"/>
            <a:r>
              <a:rPr lang="en-US" dirty="0"/>
              <a:t>Constant Modulus Algorithm (CMA)</a:t>
            </a:r>
          </a:p>
          <a:p>
            <a:pPr lvl="1"/>
            <a:r>
              <a:rPr lang="en-US" dirty="0" smtClean="0"/>
              <a:t>No Equalizer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4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Point of Equalizers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Invert the channel</a:t>
            </a:r>
          </a:p>
          <a:p>
            <a:r>
              <a:rPr lang="en-US" dirty="0" smtClean="0"/>
              <a:t>Cancel echoes</a:t>
            </a:r>
          </a:p>
          <a:p>
            <a:r>
              <a:rPr lang="en-US" dirty="0" smtClean="0"/>
              <a:t>For CPM signals, push samples back to unit circle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To compute an equalizer, we need to do de-convolution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276600"/>
            <a:ext cx="2816000" cy="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1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MMSE Equalizer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43" y="1825625"/>
            <a:ext cx="59373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56" y="1690688"/>
            <a:ext cx="3429486" cy="15570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MMSE Equalizer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43" y="1825625"/>
            <a:ext cx="5937314" cy="4351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4739602"/>
            <a:ext cx="260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186x186 SPARSE matrix!!!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842642" y="2147365"/>
            <a:ext cx="1867933" cy="3658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20000" y="5682734"/>
            <a:ext cx="235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186x1 SPARSE vector!!!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901470" y="4410959"/>
            <a:ext cx="294888" cy="504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934200" y="5867400"/>
            <a:ext cx="762000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15200" y="6275569"/>
            <a:ext cx="1662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186x1 equalizer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>
            <a:stCxn id="3" idx="3"/>
          </p:cNvCxnSpPr>
          <p:nvPr/>
        </p:nvCxnSpPr>
        <p:spPr>
          <a:xfrm>
            <a:off x="2905512" y="4924268"/>
            <a:ext cx="2352288" cy="11277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1"/>
            <a:endCxn id="21" idx="2"/>
          </p:cNvCxnSpPr>
          <p:nvPr/>
        </p:nvCxnSpPr>
        <p:spPr>
          <a:xfrm flipH="1" flipV="1">
            <a:off x="6096000" y="6176963"/>
            <a:ext cx="1219200" cy="2832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2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MMSE Equalizer Solution?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Matrix inversion then multiply  	&lt;3104ms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43" y="2491013"/>
            <a:ext cx="3501714" cy="6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MMSE Equalizer Solution?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Matrix inversion then multiply  	&lt;3104ms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Levinson-Durbin recursion solver	2500ms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524" y="4209035"/>
            <a:ext cx="1788952" cy="307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43" y="2491013"/>
            <a:ext cx="3501714" cy="673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89884" y="4038600"/>
            <a:ext cx="229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Hermitian</a:t>
            </a:r>
            <a:r>
              <a:rPr lang="en-US" dirty="0" smtClean="0">
                <a:solidFill>
                  <a:srgbClr val="FF0000"/>
                </a:solidFill>
              </a:rPr>
              <a:t> and </a:t>
            </a:r>
            <a:r>
              <a:rPr lang="en-US" dirty="0" err="1" smtClean="0">
                <a:solidFill>
                  <a:srgbClr val="FF0000"/>
                </a:solidFill>
              </a:rPr>
              <a:t>toeplitz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72026" y="4267201"/>
            <a:ext cx="933374" cy="761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34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MMSE Equalizer Solution?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Matrix inversion then multiply  	&lt;3104ms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Levinson-Durbin recursion solver	2500ms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Nvidia’s</a:t>
            </a:r>
            <a:r>
              <a:rPr lang="en-US" dirty="0" smtClean="0"/>
              <a:t> </a:t>
            </a:r>
            <a:r>
              <a:rPr lang="en-US" dirty="0"/>
              <a:t>ninja optimized </a:t>
            </a:r>
            <a:r>
              <a:rPr lang="en-US" dirty="0" err="1" smtClean="0"/>
              <a:t>cusolverSpCcsrqrsvBatched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410ms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43" y="2491013"/>
            <a:ext cx="3501714" cy="6735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524" y="4209035"/>
            <a:ext cx="1788952" cy="3078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524" y="5715000"/>
            <a:ext cx="1788952" cy="30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7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MMSE Equalizer Solution?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Matrix inversion then multiply  	&lt;3104ms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Levinson-Durbin recursion solver	2500ms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Nvidia’s</a:t>
            </a:r>
            <a:r>
              <a:rPr lang="en-US" dirty="0" smtClean="0"/>
              <a:t> </a:t>
            </a:r>
            <a:r>
              <a:rPr lang="en-US" dirty="0"/>
              <a:t>ninja optimized </a:t>
            </a:r>
            <a:r>
              <a:rPr lang="en-US" dirty="0" err="1" smtClean="0"/>
              <a:t>cusolverSpCcsrqrsvBatched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410ms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43" y="2491013"/>
            <a:ext cx="3501714" cy="6735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524" y="4209035"/>
            <a:ext cx="1788952" cy="3078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524" y="5715000"/>
            <a:ext cx="1788952" cy="30781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4724400"/>
            <a:ext cx="9448800" cy="1765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4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Multipath at Edwards AFB, CA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64" y="1825625"/>
            <a:ext cx="4786471" cy="435133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603" y="1825625"/>
            <a:ext cx="3778793" cy="4351338"/>
          </a:xfrm>
        </p:spPr>
      </p:pic>
    </p:spTree>
    <p:extLst>
      <p:ext uri="{BB962C8B-B14F-4D97-AF65-F5344CB8AC3E}">
        <p14:creationId xmlns:p14="http://schemas.microsoft.com/office/powerpoint/2010/main" val="2102444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CMA Equalizer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381" y="2063752"/>
            <a:ext cx="4553240" cy="28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9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CMA </a:t>
            </a:r>
            <a:r>
              <a:rPr lang="en-US" dirty="0"/>
              <a:t>Equalizer Solution?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 using a convolution matrix </a:t>
            </a:r>
          </a:p>
          <a:p>
            <a:pPr lvl="1"/>
            <a:r>
              <a:rPr lang="en-US" dirty="0" smtClean="0"/>
              <a:t>Matrix </a:t>
            </a:r>
            <a:r>
              <a:rPr lang="en-US" dirty="0"/>
              <a:t>will full GPU memory 10x</a:t>
            </a:r>
          </a:p>
          <a:p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4294967295"/>
          </p:nvPr>
        </p:nvSpPr>
        <p:spPr>
          <a:xfrm>
            <a:off x="70104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274379" y="1902280"/>
            <a:ext cx="1916816" cy="379798"/>
            <a:chOff x="7274379" y="1902280"/>
            <a:chExt cx="1658665" cy="379798"/>
          </a:xfrm>
        </p:grpSpPr>
        <p:sp>
          <p:nvSpPr>
            <p:cNvPr id="14" name="Rectangle 13"/>
            <p:cNvSpPr/>
            <p:nvPr/>
          </p:nvSpPr>
          <p:spPr>
            <a:xfrm>
              <a:off x="7274379" y="1984709"/>
              <a:ext cx="1658665" cy="2149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364186" y="1902280"/>
              <a:ext cx="1469571" cy="379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236716" y="1902280"/>
            <a:ext cx="1658665" cy="1281791"/>
            <a:chOff x="9047344" y="1902280"/>
            <a:chExt cx="1658665" cy="1281791"/>
          </a:xfrm>
        </p:grpSpPr>
        <p:sp>
          <p:nvSpPr>
            <p:cNvPr id="16" name="Rectangle 15"/>
            <p:cNvSpPr/>
            <p:nvPr/>
          </p:nvSpPr>
          <p:spPr>
            <a:xfrm>
              <a:off x="9047344" y="1984709"/>
              <a:ext cx="1658665" cy="11095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137151" y="1902280"/>
              <a:ext cx="1469571" cy="12817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737" y="2029321"/>
            <a:ext cx="1810286" cy="12571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9388851" y="2085975"/>
            <a:ext cx="1354394" cy="914400"/>
            <a:chOff x="9389806" y="2029321"/>
            <a:chExt cx="1354394" cy="914400"/>
          </a:xfrm>
        </p:grpSpPr>
        <p:grpSp>
          <p:nvGrpSpPr>
            <p:cNvPr id="62" name="Group 61"/>
            <p:cNvGrpSpPr/>
            <p:nvPr/>
          </p:nvGrpSpPr>
          <p:grpSpPr>
            <a:xfrm>
              <a:off x="9389806" y="2029321"/>
              <a:ext cx="265143" cy="440123"/>
              <a:chOff x="9389806" y="2029321"/>
              <a:chExt cx="265143" cy="440123"/>
            </a:xfrm>
          </p:grpSpPr>
          <p:pic>
            <p:nvPicPr>
              <p:cNvPr id="75" name="Picture 74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9806" y="2029321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9806" y="2189192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15520" y="2354397"/>
                <a:ext cx="13714" cy="115047"/>
              </a:xfrm>
              <a:prstGeom prst="rect">
                <a:avLst/>
              </a:prstGeom>
            </p:spPr>
          </p:pic>
        </p:grpSp>
        <p:grpSp>
          <p:nvGrpSpPr>
            <p:cNvPr id="63" name="Group 62"/>
            <p:cNvGrpSpPr/>
            <p:nvPr/>
          </p:nvGrpSpPr>
          <p:grpSpPr>
            <a:xfrm>
              <a:off x="9752890" y="2189192"/>
              <a:ext cx="265143" cy="440123"/>
              <a:chOff x="9717057" y="2189192"/>
              <a:chExt cx="265143" cy="440123"/>
            </a:xfrm>
          </p:grpSpPr>
          <p:pic>
            <p:nvPicPr>
              <p:cNvPr id="72" name="Picture 71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7057" y="2189192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7057" y="2349063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2771" y="2514268"/>
                <a:ext cx="13714" cy="115047"/>
              </a:xfrm>
              <a:prstGeom prst="rect">
                <a:avLst/>
              </a:prstGeom>
            </p:spPr>
          </p:pic>
        </p:grpSp>
        <p:grpSp>
          <p:nvGrpSpPr>
            <p:cNvPr id="64" name="Group 63"/>
            <p:cNvGrpSpPr/>
            <p:nvPr/>
          </p:nvGrpSpPr>
          <p:grpSpPr>
            <a:xfrm>
              <a:off x="10115974" y="2349063"/>
              <a:ext cx="265143" cy="440123"/>
              <a:chOff x="10098057" y="2349063"/>
              <a:chExt cx="265143" cy="440123"/>
            </a:xfrm>
          </p:grpSpPr>
          <p:pic>
            <p:nvPicPr>
              <p:cNvPr id="69" name="Picture 68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98057" y="2349063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98057" y="2508934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23771" y="2674139"/>
                <a:ext cx="13714" cy="115047"/>
              </a:xfrm>
              <a:prstGeom prst="rect">
                <a:avLst/>
              </a:prstGeom>
            </p:spPr>
          </p:pic>
        </p:grpSp>
        <p:grpSp>
          <p:nvGrpSpPr>
            <p:cNvPr id="65" name="Group 64"/>
            <p:cNvGrpSpPr/>
            <p:nvPr/>
          </p:nvGrpSpPr>
          <p:grpSpPr>
            <a:xfrm>
              <a:off x="10479057" y="2508934"/>
              <a:ext cx="265143" cy="434787"/>
              <a:chOff x="10479057" y="2508934"/>
              <a:chExt cx="265143" cy="434787"/>
            </a:xfrm>
          </p:grpSpPr>
          <p:pic>
            <p:nvPicPr>
              <p:cNvPr id="66" name="Picture 65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9057" y="2508934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9057" y="2668805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04771" y="2828674"/>
                <a:ext cx="13714" cy="1150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449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CMA </a:t>
            </a:r>
            <a:r>
              <a:rPr lang="en-US" dirty="0"/>
              <a:t>Equalizer Solution?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 using a convolution matrix </a:t>
            </a:r>
          </a:p>
          <a:p>
            <a:pPr lvl="1"/>
            <a:r>
              <a:rPr lang="en-US" dirty="0" smtClean="0"/>
              <a:t>Matrix </a:t>
            </a:r>
            <a:r>
              <a:rPr lang="en-US" dirty="0"/>
              <a:t>will full GPU memory 10x</a:t>
            </a:r>
          </a:p>
          <a:p>
            <a:endParaRPr lang="en-US" dirty="0" smtClean="0"/>
          </a:p>
          <a:p>
            <a:r>
              <a:rPr lang="en-US" dirty="0" smtClean="0"/>
              <a:t>Compute       </a:t>
            </a:r>
            <a:r>
              <a:rPr lang="en-US" dirty="0"/>
              <a:t>directly </a:t>
            </a:r>
            <a:endParaRPr lang="en-US" dirty="0" smtClean="0"/>
          </a:p>
          <a:p>
            <a:pPr lvl="1"/>
            <a:r>
              <a:rPr lang="en-US" dirty="0" smtClean="0"/>
              <a:t>&lt;</a:t>
            </a:r>
            <a:r>
              <a:rPr lang="en-US" dirty="0"/>
              <a:t>160ms giving 6 </a:t>
            </a:r>
            <a:r>
              <a:rPr lang="en-US" dirty="0" smtClean="0"/>
              <a:t>iterations</a:t>
            </a:r>
            <a:r>
              <a:rPr lang="en-US" dirty="0"/>
              <a:t>		</a:t>
            </a:r>
          </a:p>
          <a:p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4294967295"/>
          </p:nvPr>
        </p:nvSpPr>
        <p:spPr>
          <a:xfrm>
            <a:off x="70104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1" y="3561988"/>
            <a:ext cx="2023197" cy="682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494" y="3381512"/>
            <a:ext cx="400457" cy="21942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274379" y="1902280"/>
            <a:ext cx="1916816" cy="379798"/>
            <a:chOff x="7274379" y="1902280"/>
            <a:chExt cx="1658665" cy="379798"/>
          </a:xfrm>
        </p:grpSpPr>
        <p:sp>
          <p:nvSpPr>
            <p:cNvPr id="14" name="Rectangle 13"/>
            <p:cNvSpPr/>
            <p:nvPr/>
          </p:nvSpPr>
          <p:spPr>
            <a:xfrm>
              <a:off x="7274379" y="1984709"/>
              <a:ext cx="1658665" cy="2149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364186" y="1902280"/>
              <a:ext cx="1469571" cy="379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236716" y="1902280"/>
            <a:ext cx="1658665" cy="1281791"/>
            <a:chOff x="9047344" y="1902280"/>
            <a:chExt cx="1658665" cy="1281791"/>
          </a:xfrm>
        </p:grpSpPr>
        <p:sp>
          <p:nvSpPr>
            <p:cNvPr id="16" name="Rectangle 15"/>
            <p:cNvSpPr/>
            <p:nvPr/>
          </p:nvSpPr>
          <p:spPr>
            <a:xfrm>
              <a:off x="9047344" y="1984709"/>
              <a:ext cx="1658665" cy="11095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137151" y="1902280"/>
              <a:ext cx="1469571" cy="12817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737" y="2029321"/>
            <a:ext cx="1810286" cy="12571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9388851" y="2085975"/>
            <a:ext cx="1354394" cy="914400"/>
            <a:chOff x="9389806" y="2029321"/>
            <a:chExt cx="1354394" cy="914400"/>
          </a:xfrm>
        </p:grpSpPr>
        <p:grpSp>
          <p:nvGrpSpPr>
            <p:cNvPr id="62" name="Group 61"/>
            <p:cNvGrpSpPr/>
            <p:nvPr/>
          </p:nvGrpSpPr>
          <p:grpSpPr>
            <a:xfrm>
              <a:off x="9389806" y="2029321"/>
              <a:ext cx="265143" cy="440123"/>
              <a:chOff x="9389806" y="2029321"/>
              <a:chExt cx="265143" cy="440123"/>
            </a:xfrm>
          </p:grpSpPr>
          <p:pic>
            <p:nvPicPr>
              <p:cNvPr id="75" name="Picture 74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9806" y="2029321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9806" y="2189192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15520" y="2354397"/>
                <a:ext cx="13714" cy="115047"/>
              </a:xfrm>
              <a:prstGeom prst="rect">
                <a:avLst/>
              </a:prstGeom>
            </p:spPr>
          </p:pic>
        </p:grpSp>
        <p:grpSp>
          <p:nvGrpSpPr>
            <p:cNvPr id="63" name="Group 62"/>
            <p:cNvGrpSpPr/>
            <p:nvPr/>
          </p:nvGrpSpPr>
          <p:grpSpPr>
            <a:xfrm>
              <a:off x="9752890" y="2189192"/>
              <a:ext cx="265143" cy="440123"/>
              <a:chOff x="9717057" y="2189192"/>
              <a:chExt cx="265143" cy="440123"/>
            </a:xfrm>
          </p:grpSpPr>
          <p:pic>
            <p:nvPicPr>
              <p:cNvPr id="72" name="Picture 71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7057" y="2189192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7057" y="2349063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2771" y="2514268"/>
                <a:ext cx="13714" cy="115047"/>
              </a:xfrm>
              <a:prstGeom prst="rect">
                <a:avLst/>
              </a:prstGeom>
            </p:spPr>
          </p:pic>
        </p:grpSp>
        <p:grpSp>
          <p:nvGrpSpPr>
            <p:cNvPr id="64" name="Group 63"/>
            <p:cNvGrpSpPr/>
            <p:nvPr/>
          </p:nvGrpSpPr>
          <p:grpSpPr>
            <a:xfrm>
              <a:off x="10115974" y="2349063"/>
              <a:ext cx="265143" cy="440123"/>
              <a:chOff x="10098057" y="2349063"/>
              <a:chExt cx="265143" cy="440123"/>
            </a:xfrm>
          </p:grpSpPr>
          <p:pic>
            <p:nvPicPr>
              <p:cNvPr id="69" name="Picture 68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98057" y="2349063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98057" y="2508934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23771" y="2674139"/>
                <a:ext cx="13714" cy="115047"/>
              </a:xfrm>
              <a:prstGeom prst="rect">
                <a:avLst/>
              </a:prstGeom>
            </p:spPr>
          </p:pic>
        </p:grpSp>
        <p:grpSp>
          <p:nvGrpSpPr>
            <p:cNvPr id="65" name="Group 64"/>
            <p:cNvGrpSpPr/>
            <p:nvPr/>
          </p:nvGrpSpPr>
          <p:grpSpPr>
            <a:xfrm>
              <a:off x="10479057" y="2508934"/>
              <a:ext cx="265143" cy="434787"/>
              <a:chOff x="10479057" y="2508934"/>
              <a:chExt cx="265143" cy="434787"/>
            </a:xfrm>
          </p:grpSpPr>
          <p:pic>
            <p:nvPicPr>
              <p:cNvPr id="66" name="Picture 65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9057" y="2508934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9057" y="2668805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04771" y="2828674"/>
                <a:ext cx="13714" cy="1150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9696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CMA </a:t>
            </a:r>
            <a:r>
              <a:rPr lang="en-US" dirty="0"/>
              <a:t>Equalizer Solution?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 using a convolution matrix </a:t>
            </a:r>
          </a:p>
          <a:p>
            <a:pPr lvl="1"/>
            <a:r>
              <a:rPr lang="en-US" dirty="0" smtClean="0"/>
              <a:t>Matrix </a:t>
            </a:r>
            <a:r>
              <a:rPr lang="en-US" dirty="0"/>
              <a:t>will full GPU memory 10x</a:t>
            </a:r>
          </a:p>
          <a:p>
            <a:endParaRPr lang="en-US" dirty="0" smtClean="0"/>
          </a:p>
          <a:p>
            <a:r>
              <a:rPr lang="en-US" dirty="0" smtClean="0"/>
              <a:t>Compute       </a:t>
            </a:r>
            <a:r>
              <a:rPr lang="en-US" dirty="0"/>
              <a:t>directly </a:t>
            </a:r>
            <a:endParaRPr lang="en-US" dirty="0" smtClean="0"/>
          </a:p>
          <a:p>
            <a:pPr lvl="1"/>
            <a:r>
              <a:rPr lang="en-US" dirty="0" smtClean="0"/>
              <a:t>&lt;</a:t>
            </a:r>
            <a:r>
              <a:rPr lang="en-US" dirty="0"/>
              <a:t>160ms giving 6 </a:t>
            </a:r>
            <a:r>
              <a:rPr lang="en-US" dirty="0" smtClean="0"/>
              <a:t>iterations</a:t>
            </a:r>
            <a:r>
              <a:rPr lang="en-US" dirty="0"/>
              <a:t>		</a:t>
            </a:r>
          </a:p>
          <a:p>
            <a:endParaRPr lang="en-US" dirty="0" smtClean="0"/>
          </a:p>
          <a:p>
            <a:r>
              <a:rPr lang="en-US" dirty="0" smtClean="0"/>
              <a:t>Reform       to look like a convolution </a:t>
            </a:r>
          </a:p>
          <a:p>
            <a:pPr lvl="1"/>
            <a:r>
              <a:rPr lang="en-US" dirty="0" smtClean="0"/>
              <a:t>80ms </a:t>
            </a:r>
            <a:r>
              <a:rPr lang="en-US" dirty="0"/>
              <a:t>giving 12 </a:t>
            </a:r>
            <a:r>
              <a:rPr lang="en-US" dirty="0" smtClean="0"/>
              <a:t>iterations</a:t>
            </a:r>
          </a:p>
          <a:p>
            <a:pPr lvl="2"/>
            <a:r>
              <a:rPr lang="en-US" dirty="0" smtClean="0"/>
              <a:t>Morgan State Paper at ITC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4294967295"/>
          </p:nvPr>
        </p:nvSpPr>
        <p:spPr>
          <a:xfrm>
            <a:off x="70104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1" y="3561988"/>
            <a:ext cx="2023197" cy="682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494" y="3381512"/>
            <a:ext cx="400457" cy="219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416" y="4779237"/>
            <a:ext cx="400457" cy="219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167" y="4994097"/>
            <a:ext cx="1464834" cy="22975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274379" y="1902280"/>
            <a:ext cx="1916816" cy="379798"/>
            <a:chOff x="7274379" y="1902280"/>
            <a:chExt cx="1658665" cy="379798"/>
          </a:xfrm>
        </p:grpSpPr>
        <p:sp>
          <p:nvSpPr>
            <p:cNvPr id="14" name="Rectangle 13"/>
            <p:cNvSpPr/>
            <p:nvPr/>
          </p:nvSpPr>
          <p:spPr>
            <a:xfrm>
              <a:off x="7274379" y="1984709"/>
              <a:ext cx="1658665" cy="2149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364186" y="1902280"/>
              <a:ext cx="1469571" cy="379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236716" y="1902280"/>
            <a:ext cx="1658665" cy="1281791"/>
            <a:chOff x="9047344" y="1902280"/>
            <a:chExt cx="1658665" cy="1281791"/>
          </a:xfrm>
        </p:grpSpPr>
        <p:sp>
          <p:nvSpPr>
            <p:cNvPr id="16" name="Rectangle 15"/>
            <p:cNvSpPr/>
            <p:nvPr/>
          </p:nvSpPr>
          <p:spPr>
            <a:xfrm>
              <a:off x="9047344" y="1984709"/>
              <a:ext cx="1658665" cy="11095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137151" y="1902280"/>
              <a:ext cx="1469571" cy="12817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8767740" y="5388743"/>
            <a:ext cx="1658665" cy="11095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857547" y="5306314"/>
            <a:ext cx="1469571" cy="1281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0586359" y="5314944"/>
            <a:ext cx="602119" cy="1510393"/>
            <a:chOff x="9043308" y="1802188"/>
            <a:chExt cx="353786" cy="4770062"/>
          </a:xfrm>
        </p:grpSpPr>
        <p:sp>
          <p:nvSpPr>
            <p:cNvPr id="26" name="Rectangle 25"/>
            <p:cNvSpPr/>
            <p:nvPr/>
          </p:nvSpPr>
          <p:spPr>
            <a:xfrm>
              <a:off x="9043308" y="1992087"/>
              <a:ext cx="353786" cy="41017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116786" y="1802188"/>
              <a:ext cx="206830" cy="4770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737" y="2029321"/>
            <a:ext cx="1810286" cy="125714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8919875" y="5486320"/>
            <a:ext cx="1354394" cy="914400"/>
            <a:chOff x="9389806" y="2029321"/>
            <a:chExt cx="1354394" cy="914400"/>
          </a:xfrm>
        </p:grpSpPr>
        <p:grpSp>
          <p:nvGrpSpPr>
            <p:cNvPr id="51" name="Group 50"/>
            <p:cNvGrpSpPr/>
            <p:nvPr/>
          </p:nvGrpSpPr>
          <p:grpSpPr>
            <a:xfrm>
              <a:off x="9389806" y="2029321"/>
              <a:ext cx="265143" cy="440123"/>
              <a:chOff x="9389806" y="2029321"/>
              <a:chExt cx="265143" cy="440123"/>
            </a:xfrm>
          </p:grpSpPr>
          <p:pic>
            <p:nvPicPr>
              <p:cNvPr id="24" name="Picture 23"/>
              <p:cNvPicPr>
                <a:picLocks noChangeAspect="1"/>
              </p:cNvPicPr>
              <p:nvPr>
                <p:custDataLst>
                  <p:tags r:id="rId32"/>
                </p:custDataLst>
              </p:nvPr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9806" y="2029321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>
                <p:custDataLst>
                  <p:tags r:id="rId33"/>
                </p:custDataLst>
              </p:nvPr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9806" y="2189192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>
                <p:custDataLst>
                  <p:tags r:id="rId34"/>
                </p:custDataLst>
              </p:nvPr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15520" y="2354397"/>
                <a:ext cx="13714" cy="115047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9752890" y="2189192"/>
              <a:ext cx="265143" cy="440123"/>
              <a:chOff x="9717057" y="2189192"/>
              <a:chExt cx="265143" cy="440123"/>
            </a:xfrm>
          </p:grpSpPr>
          <p:pic>
            <p:nvPicPr>
              <p:cNvPr id="31" name="Picture 30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7057" y="2189192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7057" y="2349063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2771" y="2514268"/>
                <a:ext cx="13714" cy="115047"/>
              </a:xfrm>
              <a:prstGeom prst="rect">
                <a:avLst/>
              </a:prstGeom>
            </p:spPr>
          </p:pic>
        </p:grpSp>
        <p:grpSp>
          <p:nvGrpSpPr>
            <p:cNvPr id="53" name="Group 52"/>
            <p:cNvGrpSpPr/>
            <p:nvPr/>
          </p:nvGrpSpPr>
          <p:grpSpPr>
            <a:xfrm>
              <a:off x="10115974" y="2349063"/>
              <a:ext cx="265143" cy="440123"/>
              <a:chOff x="10098057" y="2349063"/>
              <a:chExt cx="265143" cy="440123"/>
            </a:xfrm>
          </p:grpSpPr>
          <p:pic>
            <p:nvPicPr>
              <p:cNvPr id="32" name="Picture 31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98057" y="2349063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98057" y="2508934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23771" y="2674139"/>
                <a:ext cx="13714" cy="115047"/>
              </a:xfrm>
              <a:prstGeom prst="rect">
                <a:avLst/>
              </a:prstGeom>
            </p:spPr>
          </p:pic>
        </p:grpSp>
        <p:grpSp>
          <p:nvGrpSpPr>
            <p:cNvPr id="59" name="Group 58"/>
            <p:cNvGrpSpPr/>
            <p:nvPr/>
          </p:nvGrpSpPr>
          <p:grpSpPr>
            <a:xfrm>
              <a:off x="10479057" y="2508934"/>
              <a:ext cx="265143" cy="434787"/>
              <a:chOff x="10479057" y="2508934"/>
              <a:chExt cx="265143" cy="434787"/>
            </a:xfrm>
          </p:grpSpPr>
          <p:pic>
            <p:nvPicPr>
              <p:cNvPr id="33" name="Picture 32"/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9057" y="2508934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9057" y="2668805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04771" y="2828674"/>
                <a:ext cx="13714" cy="115047"/>
              </a:xfrm>
              <a:prstGeom prst="rect">
                <a:avLst/>
              </a:prstGeom>
            </p:spPr>
          </p:pic>
        </p:grpSp>
      </p:grpSp>
      <p:grpSp>
        <p:nvGrpSpPr>
          <p:cNvPr id="61" name="Group 60"/>
          <p:cNvGrpSpPr/>
          <p:nvPr/>
        </p:nvGrpSpPr>
        <p:grpSpPr>
          <a:xfrm>
            <a:off x="9388851" y="2085975"/>
            <a:ext cx="1354394" cy="914400"/>
            <a:chOff x="9389806" y="2029321"/>
            <a:chExt cx="1354394" cy="914400"/>
          </a:xfrm>
        </p:grpSpPr>
        <p:grpSp>
          <p:nvGrpSpPr>
            <p:cNvPr id="62" name="Group 61"/>
            <p:cNvGrpSpPr/>
            <p:nvPr/>
          </p:nvGrpSpPr>
          <p:grpSpPr>
            <a:xfrm>
              <a:off x="9389806" y="2029321"/>
              <a:ext cx="265143" cy="440123"/>
              <a:chOff x="9389806" y="2029321"/>
              <a:chExt cx="265143" cy="440123"/>
            </a:xfrm>
          </p:grpSpPr>
          <p:pic>
            <p:nvPicPr>
              <p:cNvPr id="75" name="Picture 74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9806" y="2029321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9806" y="2189192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15520" y="2354397"/>
                <a:ext cx="13714" cy="115047"/>
              </a:xfrm>
              <a:prstGeom prst="rect">
                <a:avLst/>
              </a:prstGeom>
            </p:spPr>
          </p:pic>
        </p:grpSp>
        <p:grpSp>
          <p:nvGrpSpPr>
            <p:cNvPr id="63" name="Group 62"/>
            <p:cNvGrpSpPr/>
            <p:nvPr/>
          </p:nvGrpSpPr>
          <p:grpSpPr>
            <a:xfrm>
              <a:off x="9752890" y="2189192"/>
              <a:ext cx="265143" cy="440123"/>
              <a:chOff x="9717057" y="2189192"/>
              <a:chExt cx="265143" cy="440123"/>
            </a:xfrm>
          </p:grpSpPr>
          <p:pic>
            <p:nvPicPr>
              <p:cNvPr id="72" name="Picture 71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7057" y="2189192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7057" y="2349063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2771" y="2514268"/>
                <a:ext cx="13714" cy="115047"/>
              </a:xfrm>
              <a:prstGeom prst="rect">
                <a:avLst/>
              </a:prstGeom>
            </p:spPr>
          </p:pic>
        </p:grpSp>
        <p:grpSp>
          <p:nvGrpSpPr>
            <p:cNvPr id="64" name="Group 63"/>
            <p:cNvGrpSpPr/>
            <p:nvPr/>
          </p:nvGrpSpPr>
          <p:grpSpPr>
            <a:xfrm>
              <a:off x="10115974" y="2349063"/>
              <a:ext cx="265143" cy="440123"/>
              <a:chOff x="10098057" y="2349063"/>
              <a:chExt cx="265143" cy="440123"/>
            </a:xfrm>
          </p:grpSpPr>
          <p:pic>
            <p:nvPicPr>
              <p:cNvPr id="69" name="Picture 68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98057" y="2349063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98057" y="2508934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23771" y="2674139"/>
                <a:ext cx="13714" cy="115047"/>
              </a:xfrm>
              <a:prstGeom prst="rect">
                <a:avLst/>
              </a:prstGeom>
            </p:spPr>
          </p:pic>
        </p:grpSp>
        <p:grpSp>
          <p:nvGrpSpPr>
            <p:cNvPr id="65" name="Group 64"/>
            <p:cNvGrpSpPr/>
            <p:nvPr/>
          </p:nvGrpSpPr>
          <p:grpSpPr>
            <a:xfrm>
              <a:off x="10479057" y="2508934"/>
              <a:ext cx="265143" cy="434787"/>
              <a:chOff x="10479057" y="2508934"/>
              <a:chExt cx="265143" cy="434787"/>
            </a:xfrm>
          </p:grpSpPr>
          <p:pic>
            <p:nvPicPr>
              <p:cNvPr id="66" name="Picture 65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9057" y="2508934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9057" y="2668805"/>
                <a:ext cx="265143" cy="125714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04771" y="2828674"/>
                <a:ext cx="13714" cy="115047"/>
              </a:xfrm>
              <a:prstGeom prst="rect">
                <a:avLst/>
              </a:prstGeom>
            </p:spPr>
          </p:pic>
        </p:grpSp>
      </p:grpSp>
      <p:grpSp>
        <p:nvGrpSpPr>
          <p:cNvPr id="96" name="Group 95"/>
          <p:cNvGrpSpPr/>
          <p:nvPr/>
        </p:nvGrpSpPr>
        <p:grpSpPr>
          <a:xfrm>
            <a:off x="10663037" y="5450872"/>
            <a:ext cx="448762" cy="1116314"/>
            <a:chOff x="6821057" y="2362200"/>
            <a:chExt cx="448762" cy="1116314"/>
          </a:xfrm>
        </p:grpSpPr>
        <p:pic>
          <p:nvPicPr>
            <p:cNvPr id="97" name="Picture 9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2362200"/>
              <a:ext cx="208762" cy="125714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2555030"/>
              <a:ext cx="208762" cy="125714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1057" y="3159970"/>
              <a:ext cx="448762" cy="125714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1057" y="3352800"/>
              <a:ext cx="448762" cy="125714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2871437"/>
              <a:ext cx="13714" cy="115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8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Massaging Convolution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64655" y="1799303"/>
            <a:ext cx="7862691" cy="2167513"/>
            <a:chOff x="2469292" y="1799303"/>
            <a:chExt cx="7862691" cy="2167513"/>
          </a:xfrm>
        </p:grpSpPr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9292" y="2728416"/>
              <a:ext cx="3861333" cy="7072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783" y="2197216"/>
              <a:ext cx="3699200" cy="176960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7421388" y="1799303"/>
              <a:ext cx="2188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small toy convolution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522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Massaging Convolution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164655" y="1799303"/>
            <a:ext cx="7862691" cy="2167513"/>
            <a:chOff x="2469292" y="1799303"/>
            <a:chExt cx="7862691" cy="2167513"/>
          </a:xfrm>
        </p:grpSpPr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9292" y="2728416"/>
              <a:ext cx="3861333" cy="7072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783" y="2197216"/>
              <a:ext cx="3699200" cy="176960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4677228" y="2688217"/>
              <a:ext cx="1" cy="76400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0800000" flipV="1">
              <a:off x="8670110" y="2688217"/>
              <a:ext cx="1" cy="76400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421388" y="1799303"/>
              <a:ext cx="2188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small toy convolution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163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Massaging Convolution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613" y="4596663"/>
            <a:ext cx="3748267" cy="707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70788" y="4157914"/>
            <a:ext cx="3347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Reverse one </a:t>
            </a:r>
            <a:r>
              <a:rPr lang="en-US" dirty="0" smtClean="0">
                <a:solidFill>
                  <a:srgbClr val="FF0000"/>
                </a:solidFill>
              </a:rPr>
              <a:t>input</a:t>
            </a:r>
            <a:r>
              <a:rPr lang="en-US" dirty="0" smtClean="0"/>
              <a:t> and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0070C0"/>
                </a:solidFill>
              </a:rPr>
              <a:t>output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121" y="4596663"/>
            <a:ext cx="3861333" cy="7072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4348058" y="4568262"/>
            <a:ext cx="1" cy="764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8340939" y="4562855"/>
            <a:ext cx="1" cy="764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0800000" flipV="1">
            <a:off x="6239786" y="4562855"/>
            <a:ext cx="1" cy="76400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2164655" y="1799303"/>
            <a:ext cx="7862691" cy="2167513"/>
            <a:chOff x="2469292" y="1799303"/>
            <a:chExt cx="7862691" cy="2167513"/>
          </a:xfrm>
        </p:grpSpPr>
        <p:pic>
          <p:nvPicPr>
            <p:cNvPr id="33" name="Picture 3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9292" y="2728416"/>
              <a:ext cx="3861333" cy="7072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783" y="2197216"/>
              <a:ext cx="3699200" cy="1769600"/>
            </a:xfrm>
            <a:prstGeom prst="rect">
              <a:avLst/>
            </a:prstGeom>
          </p:spPr>
        </p:pic>
        <p:cxnSp>
          <p:nvCxnSpPr>
            <p:cNvPr id="35" name="Straight Arrow Connector 34"/>
            <p:cNvCxnSpPr/>
            <p:nvPr/>
          </p:nvCxnSpPr>
          <p:spPr>
            <a:xfrm flipV="1">
              <a:off x="4677228" y="2688217"/>
              <a:ext cx="1" cy="76400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10800000" flipV="1">
              <a:off x="8670110" y="2688217"/>
              <a:ext cx="1" cy="76400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421388" y="1799303"/>
              <a:ext cx="2188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small toy convolution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313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CMA using convolution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36" y="5243222"/>
            <a:ext cx="5354666" cy="1010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51" y="5243221"/>
            <a:ext cx="5516191" cy="1010286"/>
          </a:xfrm>
          <a:prstGeom prst="rect">
            <a:avLst/>
          </a:prstGeom>
        </p:spPr>
      </p:pic>
      <p:grpSp>
        <p:nvGrpSpPr>
          <p:cNvPr id="85" name="Group 84"/>
          <p:cNvGrpSpPr/>
          <p:nvPr/>
        </p:nvGrpSpPr>
        <p:grpSpPr>
          <a:xfrm>
            <a:off x="2291994" y="2664392"/>
            <a:ext cx="7608012" cy="1529217"/>
            <a:chOff x="3030587" y="1792857"/>
            <a:chExt cx="7608012" cy="1529217"/>
          </a:xfrm>
        </p:grpSpPr>
        <p:sp>
          <p:nvSpPr>
            <p:cNvPr id="38" name="Rectangle 37"/>
            <p:cNvSpPr/>
            <p:nvPr/>
          </p:nvSpPr>
          <p:spPr>
            <a:xfrm>
              <a:off x="3600922" y="1792857"/>
              <a:ext cx="971078" cy="6814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reverse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764" y="2697360"/>
              <a:ext cx="93212" cy="91679"/>
            </a:xfrm>
            <a:prstGeom prst="rect">
              <a:avLst/>
            </a:prstGeom>
            <a:noFill/>
          </p:spPr>
        </p:pic>
        <p:sp>
          <p:nvSpPr>
            <p:cNvPr id="54" name="Rectangle 53"/>
            <p:cNvSpPr/>
            <p:nvPr/>
          </p:nvSpPr>
          <p:spPr>
            <a:xfrm>
              <a:off x="5029200" y="1916401"/>
              <a:ext cx="1942156" cy="10161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0587" y="2062363"/>
              <a:ext cx="169593" cy="142474"/>
            </a:xfrm>
            <a:prstGeom prst="rect">
              <a:avLst/>
            </a:prstGeom>
            <a:noFill/>
          </p:spPr>
        </p:pic>
        <p:cxnSp>
          <p:nvCxnSpPr>
            <p:cNvPr id="60" name="Straight Arrow Connector 59"/>
            <p:cNvCxnSpPr/>
            <p:nvPr/>
          </p:nvCxnSpPr>
          <p:spPr>
            <a:xfrm>
              <a:off x="4657569" y="2743200"/>
              <a:ext cx="38843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38" idx="3"/>
            </p:cNvCxnSpPr>
            <p:nvPr/>
          </p:nvCxnSpPr>
          <p:spPr>
            <a:xfrm>
              <a:off x="4572000" y="2133600"/>
              <a:ext cx="4740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3212491" y="2133600"/>
              <a:ext cx="38843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/>
            <p:cNvGrpSpPr/>
            <p:nvPr/>
          </p:nvGrpSpPr>
          <p:grpSpPr>
            <a:xfrm>
              <a:off x="6971357" y="2083733"/>
              <a:ext cx="1410644" cy="681486"/>
              <a:chOff x="6954556" y="2082751"/>
              <a:chExt cx="1359509" cy="681486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7342987" y="2082751"/>
                <a:ext cx="971078" cy="6814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reverse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>
                <a:off x="6954556" y="2423494"/>
                <a:ext cx="388431" cy="0"/>
              </a:xfrm>
              <a:prstGeom prst="straightConnector1">
                <a:avLst/>
              </a:prstGeom>
              <a:noFill/>
              <a:ln w="12700" cmpd="sng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Rectangle 71"/>
            <p:cNvSpPr/>
            <p:nvPr/>
          </p:nvSpPr>
          <p:spPr>
            <a:xfrm>
              <a:off x="8846631" y="2083811"/>
              <a:ext cx="971078" cy="6814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</a:t>
              </a:r>
            </a:p>
            <a:p>
              <a:pPr algn="ctr"/>
              <a:r>
                <a:rPr lang="en-US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coeff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3" name="Straight Arrow Connector 72"/>
            <p:cNvCxnSpPr>
              <a:stCxn id="65" idx="3"/>
              <a:endCxn id="72" idx="1"/>
            </p:cNvCxnSpPr>
            <p:nvPr/>
          </p:nvCxnSpPr>
          <p:spPr>
            <a:xfrm>
              <a:off x="8382001" y="2424476"/>
              <a:ext cx="464630" cy="78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7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0656" y="2199510"/>
              <a:ext cx="283519" cy="148669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/>
            <p:nvPr/>
          </p:nvCxnSpPr>
          <p:spPr>
            <a:xfrm rot="16200000">
              <a:off x="9146311" y="2951157"/>
              <a:ext cx="37172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7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3265" y="3187033"/>
              <a:ext cx="117810" cy="135041"/>
            </a:xfrm>
            <a:prstGeom prst="rect">
              <a:avLst/>
            </a:prstGeom>
            <a:noFill/>
          </p:spPr>
        </p:pic>
        <p:cxnSp>
          <p:nvCxnSpPr>
            <p:cNvPr id="77" name="Straight Arrow Connector 76"/>
            <p:cNvCxnSpPr/>
            <p:nvPr/>
          </p:nvCxnSpPr>
          <p:spPr>
            <a:xfrm>
              <a:off x="9817709" y="2424554"/>
              <a:ext cx="388431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Picture 7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6912" y="2353936"/>
              <a:ext cx="411687" cy="141236"/>
            </a:xfrm>
            <a:prstGeom prst="rect">
              <a:avLst/>
            </a:prstGeom>
            <a:noFill/>
          </p:spPr>
        </p:pic>
        <p:pic>
          <p:nvPicPr>
            <p:cNvPr id="79" name="Picture 7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8200" y="2955070"/>
              <a:ext cx="201959" cy="125130"/>
            </a:xfrm>
            <a:prstGeom prst="rect">
              <a:avLst/>
            </a:prstGeom>
            <a:noFill/>
          </p:spPr>
        </p:pic>
        <p:cxnSp>
          <p:nvCxnSpPr>
            <p:cNvPr id="80" name="Elbow Connector 79"/>
            <p:cNvCxnSpPr>
              <a:stCxn id="79" idx="3"/>
              <a:endCxn id="72" idx="1"/>
            </p:cNvCxnSpPr>
            <p:nvPr/>
          </p:nvCxnSpPr>
          <p:spPr>
            <a:xfrm flipV="1">
              <a:off x="8660159" y="2651305"/>
              <a:ext cx="186472" cy="366330"/>
            </a:xfrm>
            <a:prstGeom prst="bentConnector3">
              <a:avLst>
                <a:gd name="adj1" fmla="val 50000"/>
              </a:avLst>
            </a:prstGeom>
            <a:noFill/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26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Finished a project that was ~%30 done</a:t>
            </a:r>
          </a:p>
          <a:p>
            <a:r>
              <a:rPr lang="en-US" dirty="0" smtClean="0"/>
              <a:t>Overcame major obstacle that had others stuck for months (</a:t>
            </a:r>
            <a:r>
              <a:rPr lang="en-US" dirty="0" err="1" smtClean="0"/>
              <a:t>slover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ZF</a:t>
            </a:r>
          </a:p>
          <a:p>
            <a:pPr lvl="1"/>
            <a:r>
              <a:rPr lang="en-US" dirty="0" smtClean="0"/>
              <a:t>MMSE</a:t>
            </a:r>
          </a:p>
          <a:p>
            <a:r>
              <a:rPr lang="en-US" dirty="0" smtClean="0"/>
              <a:t>Reformulated iterative algorithm to speed up computation</a:t>
            </a:r>
          </a:p>
          <a:p>
            <a:pPr lvl="1"/>
            <a:r>
              <a:rPr lang="en-US" dirty="0" smtClean="0"/>
              <a:t>CMA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073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Results?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94" y="1825625"/>
            <a:ext cx="104508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63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Multipath</a:t>
            </a:r>
            <a:endParaRPr lang="en-US" dirty="0"/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pic>
        <p:nvPicPr>
          <p:cNvPr id="11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70522"/>
            <a:ext cx="5181600" cy="106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30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Results?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87" y="2262981"/>
            <a:ext cx="8353425" cy="3476625"/>
          </a:xfrm>
        </p:spPr>
      </p:pic>
    </p:spTree>
    <p:extLst>
      <p:ext uri="{BB962C8B-B14F-4D97-AF65-F5344CB8AC3E}">
        <p14:creationId xmlns:p14="http://schemas.microsoft.com/office/powerpoint/2010/main" val="707246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Mixed bag…</a:t>
            </a:r>
          </a:p>
          <a:p>
            <a:r>
              <a:rPr lang="en-US" dirty="0" smtClean="0"/>
              <a:t>Strange…</a:t>
            </a:r>
          </a:p>
          <a:p>
            <a:r>
              <a:rPr lang="en-US" dirty="0" smtClean="0"/>
              <a:t>Found emulated channels that the </a:t>
            </a:r>
            <a:r>
              <a:rPr lang="en-US" dirty="0" smtClean="0">
                <a:solidFill>
                  <a:srgbClr val="FF0000"/>
                </a:solidFill>
              </a:rPr>
              <a:t>blind equalizers beat data-aided</a:t>
            </a:r>
            <a:r>
              <a:rPr lang="en-US" dirty="0" smtClean="0"/>
              <a:t> by 10dB…that’s not right</a:t>
            </a:r>
          </a:p>
          <a:p>
            <a:r>
              <a:rPr lang="en-US" dirty="0" smtClean="0"/>
              <a:t>Something is wrong</a:t>
            </a:r>
          </a:p>
        </p:txBody>
      </p:sp>
    </p:spTree>
    <p:extLst>
      <p:ext uri="{BB962C8B-B14F-4D97-AF65-F5344CB8AC3E}">
        <p14:creationId xmlns:p14="http://schemas.microsoft.com/office/powerpoint/2010/main" val="3101805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Cause for Strange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$140,000 </a:t>
            </a:r>
            <a:r>
              <a:rPr lang="en-US" dirty="0" err="1"/>
              <a:t>Quasonix</a:t>
            </a:r>
            <a:r>
              <a:rPr lang="en-US" dirty="0"/>
              <a:t> Receiver gives garbage samples during major multipath events</a:t>
            </a:r>
          </a:p>
          <a:p>
            <a:r>
              <a:rPr lang="en-US" dirty="0"/>
              <a:t>Root cause </a:t>
            </a:r>
            <a:r>
              <a:rPr lang="en-US" dirty="0" smtClean="0"/>
              <a:t>is</a:t>
            </a:r>
            <a:r>
              <a:rPr lang="en-US" dirty="0"/>
              <a:t> </a:t>
            </a:r>
            <a:r>
              <a:rPr lang="en-US" dirty="0" smtClean="0"/>
              <a:t>the receiver has a timing loop for optimum sampling</a:t>
            </a:r>
          </a:p>
          <a:p>
            <a:r>
              <a:rPr lang="en-US" dirty="0" smtClean="0"/>
              <a:t>What happens when there is distortion and no perfect sampling point?</a:t>
            </a:r>
          </a:p>
          <a:p>
            <a:r>
              <a:rPr lang="en-US" dirty="0" smtClean="0"/>
              <a:t>Major sample jitter!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683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- </a:t>
            </a:r>
            <a:r>
              <a:rPr lang="en-US" dirty="0"/>
              <a:t>Current W</a:t>
            </a:r>
            <a:r>
              <a:rPr lang="en-US" dirty="0" smtClean="0"/>
              <a:t>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$4500 DAQ </a:t>
            </a:r>
            <a:r>
              <a:rPr lang="en-US" dirty="0" err="1" smtClean="0"/>
              <a:t>PCIe</a:t>
            </a:r>
            <a:r>
              <a:rPr lang="en-US" dirty="0" smtClean="0"/>
              <a:t> card</a:t>
            </a:r>
          </a:p>
          <a:p>
            <a:r>
              <a:rPr lang="en-US" dirty="0" smtClean="0"/>
              <a:t>Sample 70MHz analog signal at 93 1/3MHz</a:t>
            </a:r>
          </a:p>
          <a:p>
            <a:r>
              <a:rPr lang="en-US" dirty="0" err="1" smtClean="0"/>
              <a:t>Polyphase</a:t>
            </a:r>
            <a:r>
              <a:rPr lang="en-US" dirty="0" smtClean="0"/>
              <a:t> filter resampling 99/244</a:t>
            </a:r>
          </a:p>
          <a:p>
            <a:r>
              <a:rPr lang="en-US" dirty="0" smtClean="0"/>
              <a:t>No timing loop, no garbage samples</a:t>
            </a:r>
          </a:p>
          <a:p>
            <a:endParaRPr lang="en-US" dirty="0"/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" t="22522" r="2941" b="14734"/>
          <a:stretch/>
        </p:blipFill>
        <p:spPr>
          <a:xfrm>
            <a:off x="6362060" y="3085932"/>
            <a:ext cx="4801880" cy="1830724"/>
          </a:xfrm>
        </p:spPr>
      </p:pic>
    </p:spTree>
    <p:extLst>
      <p:ext uri="{BB962C8B-B14F-4D97-AF65-F5344CB8AC3E}">
        <p14:creationId xmlns:p14="http://schemas.microsoft.com/office/powerpoint/2010/main" val="108626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179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Multipath effects</a:t>
            </a:r>
            <a:endParaRPr lang="en-US" dirty="0"/>
          </a:p>
        </p:txBody>
      </p:sp>
      <p:pic>
        <p:nvPicPr>
          <p:cNvPr id="31" name="Content Placeholder 3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76" y="1825625"/>
            <a:ext cx="8705247" cy="4351338"/>
          </a:xfrm>
        </p:spPr>
      </p:pic>
      <p:sp>
        <p:nvSpPr>
          <p:cNvPr id="63" name="TextBox 62"/>
          <p:cNvSpPr txBox="1"/>
          <p:nvPr/>
        </p:nvSpPr>
        <p:spPr>
          <a:xfrm>
            <a:off x="8763000" y="1690688"/>
            <a:ext cx="1035861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samples/bit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80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Equalizer </a:t>
            </a:r>
            <a:r>
              <a:rPr lang="en-US" dirty="0" smtClean="0"/>
              <a:t>Combating Multipath</a:t>
            </a:r>
            <a:endParaRPr lang="en-US" dirty="0"/>
          </a:p>
        </p:txBody>
      </p:sp>
      <p:pic>
        <p:nvPicPr>
          <p:cNvPr id="51" name="Content Placeholder 5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76" y="1825625"/>
            <a:ext cx="8705247" cy="4351338"/>
          </a:xfrm>
        </p:spPr>
      </p:pic>
      <p:sp>
        <p:nvSpPr>
          <p:cNvPr id="52" name="TextBox 51"/>
          <p:cNvSpPr txBox="1"/>
          <p:nvPr/>
        </p:nvSpPr>
        <p:spPr>
          <a:xfrm>
            <a:off x="8763000" y="1690688"/>
            <a:ext cx="1035861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samples/bit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41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Ranges need the best</a:t>
            </a:r>
            <a:r>
              <a:rPr lang="en-US" dirty="0"/>
              <a:t> aeronautical</a:t>
            </a:r>
            <a:r>
              <a:rPr lang="en-US" dirty="0" smtClean="0"/>
              <a:t> telemetry link possible</a:t>
            </a:r>
          </a:p>
          <a:p>
            <a:r>
              <a:rPr lang="en-US" dirty="0" smtClean="0"/>
              <a:t>Multipath </a:t>
            </a:r>
            <a:r>
              <a:rPr lang="en-US" dirty="0"/>
              <a:t>is one of the dominant causes for link loss in aeronautical </a:t>
            </a:r>
            <a:r>
              <a:rPr lang="en-US" dirty="0" smtClean="0"/>
              <a:t>telemetry</a:t>
            </a:r>
          </a:p>
          <a:p>
            <a:r>
              <a:rPr lang="en-US" dirty="0"/>
              <a:t>Blind Constant Modulus Algorithm (CMA) equalizers are currently being used on </a:t>
            </a:r>
            <a:r>
              <a:rPr lang="en-US" dirty="0" smtClean="0"/>
              <a:t>CPM signals, specifically SOQPSK-TG</a:t>
            </a:r>
          </a:p>
        </p:txBody>
      </p:sp>
    </p:spTree>
    <p:extLst>
      <p:ext uri="{BB962C8B-B14F-4D97-AF65-F5344CB8AC3E}">
        <p14:creationId xmlns:p14="http://schemas.microsoft.com/office/powerpoint/2010/main" val="692175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Blind vs. Data-aided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much better can data-aided equalizers combat multipath than blind equalizers?</a:t>
            </a:r>
          </a:p>
          <a:p>
            <a:r>
              <a:rPr lang="en-US" dirty="0" smtClean="0"/>
              <a:t>Is it worth increasing the bit rate and spectrum to insert a preamble?</a:t>
            </a:r>
          </a:p>
        </p:txBody>
      </p:sp>
    </p:spTree>
    <p:extLst>
      <p:ext uri="{BB962C8B-B14F-4D97-AF65-F5344CB8AC3E}">
        <p14:creationId xmlns:p14="http://schemas.microsoft.com/office/powerpoint/2010/main" val="43266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iNet</a:t>
            </a:r>
            <a:r>
              <a:rPr lang="en-US" dirty="0" smtClean="0"/>
              <a:t> Telemetry Packet Structure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2208119" y="3233783"/>
            <a:ext cx="7775762" cy="1965960"/>
            <a:chOff x="2208119" y="3233783"/>
            <a:chExt cx="7775762" cy="1965960"/>
          </a:xfrm>
        </p:grpSpPr>
        <p:grpSp>
          <p:nvGrpSpPr>
            <p:cNvPr id="35" name="Group 34"/>
            <p:cNvGrpSpPr/>
            <p:nvPr/>
          </p:nvGrpSpPr>
          <p:grpSpPr>
            <a:xfrm>
              <a:off x="2208119" y="3233783"/>
              <a:ext cx="7775762" cy="685800"/>
              <a:chOff x="2365264" y="3233783"/>
              <a:chExt cx="7775762" cy="685800"/>
            </a:xfrm>
          </p:grpSpPr>
          <p:pic>
            <p:nvPicPr>
              <p:cNvPr id="12" name="Picture 11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5264" y="3585681"/>
                <a:ext cx="252952" cy="27429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88074" y="3562969"/>
                <a:ext cx="252952" cy="27429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2747945" y="3233783"/>
                <a:ext cx="1371600" cy="68580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preamble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119545" y="3233783"/>
                <a:ext cx="685800" cy="68580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ASM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805345" y="3233783"/>
                <a:ext cx="2895600" cy="68580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data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700945" y="3233783"/>
                <a:ext cx="1371600" cy="68580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preamble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9072545" y="3233783"/>
                <a:ext cx="685800" cy="68580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ASM</a:t>
                </a: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382240" y="4169813"/>
              <a:ext cx="4953000" cy="1029930"/>
              <a:chOff x="3382240" y="4169813"/>
              <a:chExt cx="4953000" cy="102993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3382240" y="4513943"/>
                <a:ext cx="1371600" cy="68580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preamble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4753840" y="4513943"/>
                <a:ext cx="685800" cy="68580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ASM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439640" y="4513943"/>
                <a:ext cx="2895600" cy="68580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data</a:t>
                </a: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 flipH="1">
                <a:off x="3382240" y="4446812"/>
                <a:ext cx="4953000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stealth"/>
                <a:tailEnd type="stealth" w="med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37"/>
              <p:cNvSpPr/>
              <p:nvPr/>
            </p:nvSpPr>
            <p:spPr>
              <a:xfrm>
                <a:off x="5433783" y="4169813"/>
                <a:ext cx="84991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>
                    <a:latin typeface="Times New Roman"/>
                    <a:cs typeface="Times New Roman"/>
                  </a:rPr>
                  <a:t>o</a:t>
                </a:r>
                <a:r>
                  <a:rPr lang="en-US" sz="1200" dirty="0" smtClean="0">
                    <a:latin typeface="Times New Roman"/>
                    <a:cs typeface="Times New Roman"/>
                  </a:rPr>
                  <a:t>ne packet</a:t>
                </a:r>
                <a:endParaRPr lang="en-US" sz="1200" dirty="0">
                  <a:latin typeface="Times New Roman"/>
                  <a:cs typeface="Times New Roman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634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$\cdots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880.3899"/>
  <p:tag name="OUTPUTDPI" val="1200"/>
  <p:tag name="LATEXADDIN" val="\documentclass{article}&#10;\usepackage{amsmath}&#10;\pagestyle{empty}&#10;\begin{document}&#10;\begin{equation*}&#10; \mathbf{R} \enspace \mathbf{c}_\text{MMSE} = \hat{\mathbf{h}}_{n_0}&#10; \label{eq:jeff-ZF-vectors}&#10;\end{equation*}&#10;&#10;&#10;&#10;\end{document}"/>
  <p:tag name="IGUANATEXSIZE" val="20"/>
  <p:tag name="IGUANATEXCURSOR" val="21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1.4586"/>
  <p:tag name="ORIGINALWIDTH" val="1723.285"/>
  <p:tag name="OUTPUTDPI" val="1200"/>
  <p:tag name="LATEXADDIN" val="\documentclass{article}&#10;\usepackage{amsmath}&#10;\pagestyle{empty}&#10;\begin{document}&#10;&#10;\begin{equation*}&#10; \mathbf{c}_\text{MMSE} = \left[ \vphantom{\sum} \mathbf{H}^\dag\mathbf{H} + %\frac{1}{2\nicefrac{E_b}{N_0}}&#10; \frac{2\sigma^2_w}{\sigma^2_s}&#10; \mathbf{I} \right]^{-1}&#10; \hat{\mathbf{h}}_{n_0}^\dag&#10; \label{eq:jeff-copt-Ri}&#10;\end{equation*}&#10;&#10;&#10;&#10;\end{document}"/>
  <p:tag name="IGUANATEXSIZE" val="20"/>
  <p:tag name="IGUANATEXCURSOR" val="3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1.4586"/>
  <p:tag name="ORIGINALWIDTH" val="1723.285"/>
  <p:tag name="OUTPUTDPI" val="1200"/>
  <p:tag name="LATEXADDIN" val="\documentclass{article}&#10;\usepackage{amsmath}&#10;\pagestyle{empty}&#10;\begin{document}&#10;&#10;\begin{equation*}&#10; \mathbf{c}_\text{MMSE} = \left[ \vphantom{\sum} \mathbf{H}^\dag\mathbf{H} + %\frac{1}{2\nicefrac{E_b}{N_0}}&#10; \frac{2\sigma^2_w}{\sigma^2_s}&#10; \mathbf{I} \right]^{-1}&#10; \hat{\mathbf{h}}_{n_0}^\dag&#10; \label{eq:jeff-copt-Ri}&#10;\end{equation*}&#10;&#10;&#10;&#10;\end{document}"/>
  <p:tag name="IGUANATEXSIZE" val="20"/>
  <p:tag name="IGUANATEXCURSOR" val="3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880.3899"/>
  <p:tag name="OUTPUTDPI" val="1200"/>
  <p:tag name="LATEXADDIN" val="\documentclass{article}&#10;\usepackage{amsmath}&#10;\pagestyle{empty}&#10;\begin{document}&#10;\begin{equation*}&#10; \mathbf{R} \enspace \mathbf{c}_\text{MMSE} = \hat{\mathbf{h}}_{n_0}&#10; \label{eq:jeff-ZF-vectors}&#10;\end{equation*}&#10;&#10;&#10;&#10;\end{document}"/>
  <p:tag name="IGUANATEXSIZE" val="20"/>
  <p:tag name="IGUANATEXCURSOR" val="21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880.3899"/>
  <p:tag name="OUTPUTDPI" val="1200"/>
  <p:tag name="LATEXADDIN" val="\documentclass{article}&#10;\usepackage{amsmath}&#10;\pagestyle{empty}&#10;\begin{document}&#10;\begin{equation*}&#10; \mathbf{R} \enspace \mathbf{c}_\text{MMSE} = \hat{\mathbf{h}}_{n_0}&#10; \label{eq:jeff-ZF-vectors}&#10;\end{equation*}&#10;&#10;&#10;&#10;\end{document}"/>
  <p:tag name="IGUANATEXSIZE" val="20"/>
  <p:tag name="IGUANATEXCURSOR" val="21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1.4586"/>
  <p:tag name="ORIGINALWIDTH" val="1723.285"/>
  <p:tag name="OUTPUTDPI" val="1200"/>
  <p:tag name="LATEXADDIN" val="\documentclass{article}&#10;\usepackage{amsmath}&#10;\pagestyle{empty}&#10;\begin{document}&#10;&#10;\begin{equation*}&#10; \mathbf{c}_\text{MMSE} = \left[ \vphantom{\sum} \mathbf{H}^\dag\mathbf{H} + %\frac{1}{2\nicefrac{E_b}{N_0}}&#10; \frac{2\sigma^2_w}{\sigma^2_s}&#10; \mathbf{I} \right]^{-1}&#10; \hat{\mathbf{h}}_{n_0}^\dag&#10; \label{eq:jeff-copt-Ri}&#10;\end{equation*}&#10;&#10;&#10;&#10;\end{document}"/>
  <p:tag name="IGUANATEXSIZE" val="20"/>
  <p:tag name="IGUANATEXCURSOR" val="3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880.3899"/>
  <p:tag name="OUTPUTDPI" val="1200"/>
  <p:tag name="LATEXADDIN" val="\documentclass{article}&#10;\usepackage{amsmath}&#10;\pagestyle{empty}&#10;\begin{document}&#10;\begin{equation*}&#10; \mathbf{R} \enspace \mathbf{c}_\text{MMSE} = \hat{\mathbf{h}}_{n_0}&#10; \label{eq:jeff-ZF-vectors}&#10;\end{equation*}&#10;&#10;&#10;&#10;\end{document}"/>
  <p:tag name="IGUANATEXSIZE" val="20"/>
  <p:tag name="IGUANATEXCURSOR" val="21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880.3899"/>
  <p:tag name="OUTPUTDPI" val="1200"/>
  <p:tag name="LATEXADDIN" val="\documentclass{article}&#10;\usepackage{amsmath}&#10;\pagestyle{empty}&#10;\begin{document}&#10;\begin{equation*}&#10; \mathbf{R} \enspace \mathbf{c}_\text{MMSE} = \hat{\mathbf{h}}_{n_0}&#10; \label{eq:jeff-ZF-vectors}&#10;\end{equation*}&#10;&#10;&#10;&#10;\end{document}"/>
  <p:tag name="IGUANATEXSIZE" val="20"/>
  <p:tag name="IGUANATEXCURSOR" val="21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61.305"/>
  <p:tag name="ORIGINALWIDTH" val="2452.193"/>
  <p:tag name="OUTPUTDPI" val="1200"/>
  <p:tag name="LATEXADDIN" val="\documentclass{article}&#10;\usepackage{amsmath}&#10;\pagestyle{empty}&#10;\begin{document}&#10;&#10;\begin{equation*}&#10; \mathbf{c}_{n+1} = \mathbf{c}_n - \mu \nabla \mathbf{J}&#10;\label{eq:jeff-cma-update-summary}&#10;\end{equation*}&#10;&#10;\begin{equation*}&#10; \nabla J \approx \frac{2}{2N_b} \sum_{n=0}^{2N_b-1}&#10; \left[ \vphantom{\displaystyle\sum}  y(n) y^\ast(n) - R_2 \right]&#10; y(n)  \mathbf{r}^\ast(n).&#10;\label{eq:jeff-DelJcma-approx}&#10;\end{equation*}&#10;&#10;\begin{equation*}&#10;z(k) = \left[ \vphantom{\displaystyle\sum}  y(k) y^\ast(k) - R_2 \right]&#10; y(k).&#10;\end{equation*}&#10;&#10;\begin{equation*}&#10; \nabla \mathbf{J} \approx \sum_{k=0}^{L-1} &#10; z(k) \mathbf{r}^\ast(k).&#10;\label{eq:jeff-DelJcma-approx}&#10;\end{equation*}&#10;&#10;&#10;\end{document}"/>
  <p:tag name="IGUANATEXSIZE" val="20"/>
  <p:tag name="IGUANATEXCURSOR" val="5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781.777"/>
  <p:tag name="OUTPUTDPI" val="1200"/>
  <p:tag name="LATEXADDIN" val="\documentclass{article}&#10;\usepackage{amsmath}&#10;\pagestyle{empty}&#10;\begin{document}&#10;&#10;$z(0)\enspace z(1)\enspace \cdots  \enspace z(L-2)\enspace z(L-1)   $&#10;&#10;\end{document}"/>
  <p:tag name="IGUANATEXSIZE" val="10"/>
  <p:tag name="IGUANATEXCURSOR" val="13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$\cdots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0)$&#10;&#10;\end{document}"/>
  <p:tag name="IGUANATEXSIZE" val="1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1)$&#10;&#10;\end{document}"/>
  <p:tag name="IGUANATEXSIZE" val="1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13.49835"/>
  <p:tag name="OUTPUTDPI" val="1200"/>
  <p:tag name="LATEXADDIN" val="\documentclass{article}&#10;\usepackage{amsmath}&#10;\pagestyle{empty}&#10;\begin{document}&#10;&#10;&#10;$\vdots$&#10;&#10;\end{document}"/>
  <p:tag name="IGUANATEXSIZE" val="1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0)$&#10;&#10;\end{document}"/>
  <p:tag name="IGUANATEXSIZE" val="1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1)$&#10;&#10;\end{document}"/>
  <p:tag name="IGUANATEXSIZE" val="1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13.49835"/>
  <p:tag name="OUTPUTDPI" val="1200"/>
  <p:tag name="LATEXADDIN" val="\documentclass{article}&#10;\usepackage{amsmath}&#10;\pagestyle{empty}&#10;\begin{document}&#10;&#10;&#10;$\vdots$&#10;&#10;\end{document}"/>
  <p:tag name="IGUANATEXSIZE" val="1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0)$&#10;&#10;\end{document}"/>
  <p:tag name="IGUANATEXSIZE" val="1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1)$&#10;&#10;\end{document}"/>
  <p:tag name="IGUANATEXSIZE" val="1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13.49835"/>
  <p:tag name="OUTPUTDPI" val="1200"/>
  <p:tag name="LATEXADDIN" val="\documentclass{article}&#10;\usepackage{amsmath}&#10;\pagestyle{empty}&#10;\begin{document}&#10;&#10;&#10;$\vdots$&#10;&#10;\end{document}"/>
  <p:tag name="IGUANATEXSIZE" val="1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0)$&#10;&#10;\end{document}"/>
  <p:tag name="IGUANATEXSIZE" val="1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4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1)$&#10;&#10;\end{document}"/>
  <p:tag name="IGUANATEXSIZE" val="1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13.49835"/>
  <p:tag name="OUTPUTDPI" val="1200"/>
  <p:tag name="LATEXADDIN" val="\documentclass{article}&#10;\usepackage{amsmath}&#10;\pagestyle{empty}&#10;\begin{document}&#10;&#10;&#10;$\vdots$&#10;&#10;\end{document}"/>
  <p:tag name="IGUANATEXSIZE" val="1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7.4541"/>
  <p:tag name="ORIGINALWIDTH" val="1089.614"/>
  <p:tag name="OUTPUTDPI" val="1200"/>
  <p:tag name="LATEXADDIN" val="\documentclass{article}&#10;\usepackage{amsmath}&#10;\pagestyle{empty}&#10;\begin{document}&#10;&#10;\begin{equation*}&#10; \nabla \mathbf{J} \approx \sum_{k=0}^{L-1} &#10; z(k) \mathbf{r}^\ast(k).&#10;\label{eq:jeff-DelJcma-approx}&#10;\end{equation*}&#10;&#10;\end{document}"/>
  <p:tag name="IGUANATEXSIZE" val="20"/>
  <p:tag name="IGUANATEXCURSOR" val="13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64.2294"/>
  <p:tag name="OUTPUTDPI" val="1200"/>
  <p:tag name="LATEXADDIN" val="\documentclass{article}&#10;\usepackage{amsmath}&#10;\pagestyle{empty}&#10;\begin{document}&#10;&#10;&#10;$ \nabla \mathbf{J} $&#10;&#10;\end{document}"/>
  <p:tag name="IGUANATEXSIZE" val="24"/>
  <p:tag name="IGUANATEXCURSOR" val="10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781.777"/>
  <p:tag name="OUTPUTDPI" val="1200"/>
  <p:tag name="LATEXADDIN" val="\documentclass{article}&#10;\usepackage{amsmath}&#10;\pagestyle{empty}&#10;\begin{document}&#10;&#10;$z(0)\enspace z(1)\enspace \cdots  \enspace z(L-2)\enspace z(L-1)   $&#10;&#10;\end{document}"/>
  <p:tag name="IGUANATEXSIZE" val="10"/>
  <p:tag name="IGUANATEXCURSOR" val="13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0)$&#10;&#10;\end{document}"/>
  <p:tag name="IGUANATEXSIZE" val="1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1)$&#10;&#10;\end{document}"/>
  <p:tag name="IGUANATEXSIZE" val="1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13.49835"/>
  <p:tag name="OUTPUTDPI" val="1200"/>
  <p:tag name="LATEXADDIN" val="\documentclass{article}&#10;\usepackage{amsmath}&#10;\pagestyle{empty}&#10;\begin{document}&#10;&#10;&#10;$\vdots$&#10;&#10;\end{document}"/>
  <p:tag name="IGUANATEXSIZE" val="1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0)$&#10;&#10;\end{document}"/>
  <p:tag name="IGUANATEXSIZE" val="1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1)$&#10;&#10;\end{document}"/>
  <p:tag name="IGUANATEXSIZE" val="1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0.7236"/>
  <p:tag name="ORIGINALWIDTH" val="178.4777"/>
  <p:tag name="OUTPUTDPI" val="1200"/>
  <p:tag name="LATEXADDIN" val="\documentclass{article}&#10;\usepackage{amsmath}&#10;\pagestyle{empty}&#10;\begin{document}&#10;&#10;$\frac{2\sigma^2_w}{\sigma^2_s}$&#10;&#10;&#10;\end{document}"/>
  <p:tag name="IGUANATEXSIZE" val="24"/>
  <p:tag name="IGUANATEXCURSOR" val="11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13.49835"/>
  <p:tag name="OUTPUTDPI" val="1200"/>
  <p:tag name="LATEXADDIN" val="\documentclass{article}&#10;\usepackage{amsmath}&#10;\pagestyle{empty}&#10;\begin{document}&#10;&#10;&#10;$\vdots$&#10;&#10;\end{document}"/>
  <p:tag name="IGUANATEXSIZE" val="1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0)$&#10;&#10;\end{document}"/>
  <p:tag name="IGUANATEXSIZE" val="1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1)$&#10;&#10;\end{document}"/>
  <p:tag name="IGUANATEXSIZE" val="1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13.49835"/>
  <p:tag name="OUTPUTDPI" val="1200"/>
  <p:tag name="LATEXADDIN" val="\documentclass{article}&#10;\usepackage{amsmath}&#10;\pagestyle{empty}&#10;\begin{document}&#10;&#10;&#10;$\vdots$&#10;&#10;\end{document}"/>
  <p:tag name="IGUANATEXSIZE" val="1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0)$&#10;&#10;\end{document}"/>
  <p:tag name="IGUANATEXSIZE" val="1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1)$&#10;&#10;\end{document}"/>
  <p:tag name="IGUANATEXSIZE" val="1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13.49835"/>
  <p:tag name="OUTPUTDPI" val="1200"/>
  <p:tag name="LATEXADDIN" val="\documentclass{article}&#10;\usepackage{amsmath}&#10;\pagestyle{empty}&#10;\begin{document}&#10;&#10;&#10;$\vdots$&#10;&#10;\end{document}"/>
  <p:tag name="IGUANATEXSIZE" val="1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7.4541"/>
  <p:tag name="ORIGINALWIDTH" val="1089.614"/>
  <p:tag name="OUTPUTDPI" val="1200"/>
  <p:tag name="LATEXADDIN" val="\documentclass{article}&#10;\usepackage{amsmath}&#10;\pagestyle{empty}&#10;\begin{document}&#10;&#10;\begin{equation*}&#10; \nabla \mathbf{J} \approx \sum_{k=0}^{L-1} &#10; z(k) \mathbf{r}^\ast(k).&#10;\label{eq:jeff-DelJcma-approx}&#10;\end{equation*}&#10;&#10;\end{document}"/>
  <p:tag name="IGUANATEXSIZE" val="20"/>
  <p:tag name="IGUANATEXCURSOR" val="13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64.2294"/>
  <p:tag name="OUTPUTDPI" val="1200"/>
  <p:tag name="LATEXADDIN" val="\documentclass{article}&#10;\usepackage{amsmath}&#10;\pagestyle{empty}&#10;\begin{document}&#10;&#10;&#10;$ \nabla \mathbf{J} $&#10;&#10;\end{document}"/>
  <p:tag name="IGUANATEXSIZE" val="24"/>
  <p:tag name="IGUANATEXCURSOR" val="10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64.2294"/>
  <p:tag name="OUTPUTDPI" val="1200"/>
  <p:tag name="LATEXADDIN" val="\documentclass{article}&#10;\usepackage{amsmath}&#10;\pagestyle{empty}&#10;\begin{document}&#10;&#10;&#10;$ \nabla \mathbf{J} $&#10;&#10;\end{document}"/>
  <p:tag name="IGUANATEXSIZE" val="24"/>
  <p:tag name="IGUANATEXCURSOR" val="10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923.8845"/>
  <p:tag name="OUTPUTDPI" val="1200"/>
  <p:tag name="LATEXADDIN" val="\documentclass{article}&#10;\usepackage{amsmath}&#10;\pagestyle{empty}&#10;\begin{document}&#10;&#10;$\mathbf{c} * \hat{\mathbf{h}} = \delta(n-n_0)$&#10;&#10;&#10;\end{document}"/>
  <p:tag name="IGUANATEXSIZE" val="30"/>
  <p:tag name="IGUANATEXCURSOR" val="12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788.9014"/>
  <p:tag name="OUTPUTDPI" val="1200"/>
  <p:tag name="LATEXADDIN" val="\documentclass{article}&#10;\usepackage{amsmath}&#10;\pagestyle{empty}&#10;\begin{document}&#10;&#10;&#10; $\nabla \mathbf{J} \approx \mathbf{z} * \mathbf{r}^\ast(k)$&#10;&#10;\end{document}"/>
  <p:tag name="IGUANATEXSIZE" val="20"/>
  <p:tag name="IGUANATEXCURSOR" val="14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781.777"/>
  <p:tag name="OUTPUTDPI" val="1200"/>
  <p:tag name="LATEXADDIN" val="\documentclass{article}&#10;\usepackage{amsmath}&#10;\pagestyle{empty}&#10;\begin{document}&#10;&#10;$z(0)\enspace z(1)\enspace \cdots  \enspace z(L-2)\enspace z(L-1)   $&#10;&#10;\end{document}"/>
  <p:tag name="IGUANATEXSIZE" val="10"/>
  <p:tag name="IGUANATEXCURSOR" val="13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05.4743"/>
  <p:tag name="OUTPUTDPI" val="1200"/>
  <p:tag name="LATEXADDIN" val="\documentclass{article}&#10;\usepackage{amsmath}&#10;\pagestyle{empty}&#10;\begin{document}&#10;&#10;$z(0)$&#10;&#10;\end{document}"/>
  <p:tag name="IGUANATEXSIZE" val="1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05.4743"/>
  <p:tag name="OUTPUTDPI" val="1200"/>
  <p:tag name="LATEXADDIN" val="\documentclass{article}&#10;\usepackage{amsmath}&#10;\pagestyle{empty}&#10;\begin{document}&#10;&#10;$z(1)$&#10;&#10;\end{document}"/>
  <p:tag name="IGUANATEXSIZE" val="1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441.6948"/>
  <p:tag name="OUTPUTDPI" val="1200"/>
  <p:tag name="LATEXADDIN" val="\documentclass{article}&#10;\usepackage{amsmath}&#10;\pagestyle{empty}&#10;\begin{document}&#10;&#10;$z(L-2)$&#10;&#10;\end{document}"/>
  <p:tag name="IGUANATEXSIZE" val="1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441.6948"/>
  <p:tag name="OUTPUTDPI" val="1200"/>
  <p:tag name="LATEXADDIN" val="\documentclass{article}&#10;\usepackage{amsmath}&#10;\pagestyle{empty}&#10;\begin{document}&#10;&#10;$z(L-1)$&#10;&#10;\end{document}"/>
  <p:tag name="IGUANATEXSIZE" val="1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13.49835"/>
  <p:tag name="OUTPUTDPI" val="1200"/>
  <p:tag name="LATEXADDIN" val="\documentclass{article}&#10;\usepackage{amsmath}&#10;\pagestyle{empty}&#10;\begin{document}&#10;&#10;$\vdots$&#10;&#10;\end{document}"/>
  <p:tag name="IGUANATEXSIZE" val="1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0)$&#10;&#10;\end{document}"/>
  <p:tag name="IGUANATEXSIZE" val="1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1)$&#10;&#10;\end{document}"/>
  <p:tag name="IGUANATEXSIZE" val="1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13.49835"/>
  <p:tag name="OUTPUTDPI" val="1200"/>
  <p:tag name="LATEXADDIN" val="\documentclass{article}&#10;\usepackage{amsmath}&#10;\pagestyle{empty}&#10;\begin{document}&#10;&#10;&#10;$\vdots$&#10;&#10;\end{document}"/>
  <p:tag name="IGUANATEXSIZE" val="1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43.457"/>
  <p:tag name="ORIGINALWIDTH" val="3197.6"/>
  <p:tag name="OUTPUTDPI" val="1200"/>
  <p:tag name="LATEXADDIN" val="\documentclass{article}&#10;\usepackage{amsmath}&#10;\pagestyle{empty}&#10;\begin{document}&#10;&#10;\begin{equation*}&#10; \mathbf{c}_\text{MMSE} = \left[ \vphantom{\sum} \mathbf{H}^\dag\mathbf{H} + %\frac{1}{2\nicefrac{E_b}{N_0}}&#10; \frac{2\sigma^2_w}{\sigma^2_s}&#10; \mathbf{I} \right]^{-1}&#10; \hat{\mathbf{h}}_{n_0}^\dag&#10; \label{eq:jeff-copt-Ri}&#10;\end{equation*}&#10;&#10;\begin{equation*}&#10;\mathbf{R} = \left[\vphantom{\sum} \mathbf{H}^\dag\mathbf{H} + %\frac{1}{2\nicefrac{E_b}{N_0}}&#10; \frac{2\sigma^2_w}{\sigma^2_s}&#10; \mathbf{I} \right]&#10;\end{equation*}&#10;&#10;\begin{equation*}&#10;\mathbf{R} = &#10;  \begin{bmatrix}&#10;  r_{h}(0)     &amp; r_{h}(-1)    &amp; \cdots &amp; r_{h}(-L_1-L_2) \\&#10;  r_{h}(1)   &amp; r_{h}(0)&amp; \cdots &amp; r_{h}(-L_1-L_2+1)  \\&#10;  \vdots     &amp; \vdots    &amp; \ddots &amp; \vdots     \\&#10;  \\&#10;  r_{h}(L_1+L_2) &amp; r_{h}(L_1+L_2) &amp; \cdots &amp; r_{h}(0)  \\&#10; \end{bmatrix}&#10;\end{equation*}&#10;&#10;&#10;\begin{equation*}&#10;\mathbf{c}_\text{MMSE} =  \mathbf{R}^{-1}\hat{\mathbf{h}}_{n_0}&#10; \label{eq:jeff-ZF-vectors}&#10;\end{equation*}&#10;&#10;\begin{equation*}&#10; \mathbf{R} \enspace \mathbf{c}_\text{MMSE} = \hat{\mathbf{h}}_{n_0}&#10; \label{eq:jeff-ZF-vectors}&#10;\end{equation*}&#10;&#10;&#10;\end{document}"/>
  <p:tag name="IGUANATEXSIZE" val="20"/>
  <p:tag name="IGUANATEXCURSOR" val="95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0)$&#10;&#10;\end{document}"/>
  <p:tag name="IGUANATEXSIZE" val="1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1)$&#10;&#10;\end{document}"/>
  <p:tag name="IGUANATEXSIZE" val="1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13.49835"/>
  <p:tag name="OUTPUTDPI" val="1200"/>
  <p:tag name="LATEXADDIN" val="\documentclass{article}&#10;\usepackage{amsmath}&#10;\pagestyle{empty}&#10;\begin{document}&#10;&#10;&#10;$\vdots$&#10;&#10;\end{document}"/>
  <p:tag name="IGUANATEXSIZE" val="1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0)$&#10;&#10;\end{document}"/>
  <p:tag name="IGUANATEXSIZE" val="1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1)$&#10;&#10;\end{document}"/>
  <p:tag name="IGUANATEXSIZE" val="1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13.49835"/>
  <p:tag name="OUTPUTDPI" val="1200"/>
  <p:tag name="LATEXADDIN" val="\documentclass{article}&#10;\usepackage{amsmath}&#10;\pagestyle{empty}&#10;\begin{document}&#10;&#10;&#10;$\vdots$&#10;&#10;\end{document}"/>
  <p:tag name="IGUANATEXSIZE" val="1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0)$&#10;&#10;\end{document}"/>
  <p:tag name="IGUANATEXSIZE" val="1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1)$&#10;&#10;\end{document}"/>
  <p:tag name="IGUANATEXSIZE" val="1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13.49835"/>
  <p:tag name="OUTPUTDPI" val="1200"/>
  <p:tag name="LATEXADDIN" val="\documentclass{article}&#10;\usepackage{amsmath}&#10;\pagestyle{empty}&#10;\begin{document}&#10;&#10;&#10;$\vdots$&#10;&#10;\end{document}"/>
  <p:tag name="IGUANATEXSIZE" val="1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0)$&#10;&#10;\end{document}"/>
  <p:tag name="IGUANATEXSIZE" val="1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77.09"/>
  <p:tag name="ORIGINALWIDTH" val="2812.898"/>
  <p:tag name="OUTPUTDPI" val="1200"/>
  <p:tag name="LATEXADDIN" val="\documentclass{article}&#10;\usepackage{amsmath}&#10;\pagestyle{empty}&#10;\begin{document}&#10;&#10;\begin{equation*}&#10; \mathbf{H} = \begin{bmatrix}&#10;  \hat{h}(-N_1)  &amp;  &amp;  &amp; \\&#10;  \hat{h}(-N_1+1) &amp; \hat{h}(-N_1) &amp; &amp; \\&#10;  \vdots &amp; \vdots &amp; \ddots &amp; \\&#10;  \hat{h}(N_2)  &amp; \hat{h}(N_2-1) &amp; &amp; \hat{h}(-N_1)\\&#10;         &amp; \hat{h}(N_2) &amp; &amp; \hat{h}(-N_1+1) \\&#10;         &amp;        &amp; &amp; \vdots \\&#10;         &amp;        &amp; &amp; \hat{h}(N_2)&#10;  \end{bmatrix}.&#10;\label{eq:jeff-zf-H-matrix}&#10;\end{equation*}&#10;&#10;&#10;\end{document}"/>
  <p:tag name="IGUANATEXSIZE" val="12"/>
  <p:tag name="IGUANATEXCURSOR" val="45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1)$&#10;&#10;\end{document}"/>
  <p:tag name="IGUANATEXSIZE" val="1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13.49835"/>
  <p:tag name="OUTPUTDPI" val="1200"/>
  <p:tag name="LATEXADDIN" val="\documentclass{article}&#10;\usepackage{amsmath}&#10;\pagestyle{empty}&#10;\begin{document}&#10;&#10;&#10;$\vdots$&#10;&#10;\end{document}"/>
  <p:tag name="IGUANATEXSIZE" val="1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0)$&#10;&#10;\end{document}"/>
  <p:tag name="IGUANATEXSIZE" val="1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1)$&#10;&#10;\end{document}"/>
  <p:tag name="IGUANATEXSIZE" val="1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13.49835"/>
  <p:tag name="OUTPUTDPI" val="1200"/>
  <p:tag name="LATEXADDIN" val="\documentclass{article}&#10;\usepackage{amsmath}&#10;\pagestyle{empty}&#10;\begin{document}&#10;&#10;&#10;$\vdots$&#10;&#10;\end{document}"/>
  <p:tag name="IGUANATEXSIZE" val="1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0)$&#10;&#10;\end{document}"/>
  <p:tag name="IGUANATEXSIZE" val="1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1)$&#10;&#10;\end{document}"/>
  <p:tag name="IGUANATEXSIZE" val="1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13.49835"/>
  <p:tag name="OUTPUTDPI" val="1200"/>
  <p:tag name="LATEXADDIN" val="\documentclass{article}&#10;\usepackage{amsmath}&#10;\pagestyle{empty}&#10;\begin{document}&#10;&#10;&#10;$\vdots$&#10;&#10;\end{document}"/>
  <p:tag name="IGUANATEXSIZE" val="1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0)$&#10;&#10;\end{document}"/>
  <p:tag name="IGUANATEXSIZE" val="1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60.9674"/>
  <p:tag name="OUTPUTDPI" val="1200"/>
  <p:tag name="LATEXADDIN" val="\documentclass{article}&#10;\usepackage{amsmath}&#10;\pagestyle{empty}&#10;\begin{document}&#10;&#10;&#10;$r^*(1)$&#10;&#10;\end{document}"/>
  <p:tag name="IGUANATEXSIZE" val="10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43.457"/>
  <p:tag name="ORIGINALWIDTH" val="3197.6"/>
  <p:tag name="OUTPUTDPI" val="1200"/>
  <p:tag name="LATEXADDIN" val="\documentclass{article}&#10;\usepackage{amsmath}&#10;\pagestyle{empty}&#10;\begin{document}&#10;&#10;\begin{equation*}&#10; \mathbf{c}_\text{MMSE} = \left[ \vphantom{\sum} \mathbf{H}^\dag\mathbf{H} + %\frac{1}{2\nicefrac{E_b}{N_0}}&#10; \frac{2\sigma^2_w}{\sigma^2_s}&#10; \mathbf{I} \right]^{-1}&#10; \hat{\mathbf{h}}_{n_0}^\dag&#10; \label{eq:jeff-copt-Ri}&#10;\end{equation*}&#10;&#10;\begin{equation*}&#10;\mathbf{R} = \left[\vphantom{\sum} \mathbf{H}^\dag\mathbf{H} + %\frac{1}{2\nicefrac{E_b}{N_0}}&#10; \frac{2\sigma^2_w}{\sigma^2_s}&#10; \mathbf{I} \right]&#10;\end{equation*}&#10;&#10;\begin{equation*}&#10;\mathbf{R} = &#10;  \begin{bmatrix}&#10;  r_{h}(0)     &amp; r_{h}(-1)    &amp; \cdots &amp; r_{h}(-L_1-L_2) \\&#10;  r_{h}(1)   &amp; r_{h}(0)&amp; \cdots &amp; r_{h}(-L_1-L_2+1)  \\&#10;  \vdots     &amp; \vdots    &amp; \ddots &amp; \vdots     \\&#10;  \\&#10;  r_{h}(L_1+L_2) &amp; r_{h}(L_1+L_2) &amp; \cdots &amp; r_{h}(0)  \\&#10; \end{bmatrix}&#10;\end{equation*}&#10;&#10;&#10;\begin{equation*}&#10;\mathbf{c}_\text{MMSE} =  \mathbf{R}^{-1}\hat{\mathbf{h}}_{n_0}&#10; \label{eq:jeff-ZF-vectors}&#10;\end{equation*}&#10;&#10;\begin{equation*}&#10; \mathbf{R} \enspace \mathbf{c}_\text{MMSE} = \hat{\mathbf{h}}_{n_0}&#10; \label{eq:jeff-ZF-vectors}&#10;\end{equation*}&#10;&#10;&#10;\end{document}"/>
  <p:tag name="IGUANATEXSIZE" val="20"/>
  <p:tag name="IGUANATEXCURSOR" val="95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13.49835"/>
  <p:tag name="OUTPUTDPI" val="1200"/>
  <p:tag name="LATEXADDIN" val="\documentclass{article}&#10;\usepackage{amsmath}&#10;\pagestyle{empty}&#10;\begin{document}&#10;&#10;&#10;$\vdots$&#10;&#10;\end{document}"/>
  <p:tag name="IGUANATEXSIZE" val="1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97.1879"/>
  <p:tag name="ORIGINALWIDTH" val="2714.661"/>
  <p:tag name="OUTPUTDPI" val="1200"/>
  <p:tag name="LATEXADDIN" val="\documentclass{article}&#10;\usepackage{amsmath}&#10;\pagestyle{empty}&#10;\begin{document}&#10;&#10;\begin{align*}&#10;\nabla J(0) &amp;= z(0)r(1)    +z(1)r(2) +z(2)r(3)    \\ \nonumber&#10;\nabla J(1) &amp;= z(0)r(0)    +z(1)r(1) +z(2)r(2) +z(3)r(3) \\ \nonumber&#10;\nabla J(2) &amp;= \indent\indent\indent\;  z(1)r(0) +z(2)r(1) +z(3)r(2) \\ \nonumber&#10;\label{eq:toy-delj}&#10;\end{align*}&#10;&#10;&#10;\end{document}"/>
  <p:tag name="IGUANATEXSIZE" val="14"/>
  <p:tag name="IGUANATEXCURSOR" val="34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4.094"/>
  <p:tag name="ORIGINALWIDTH" val="2600.675"/>
  <p:tag name="OUTPUTDPI" val="1200"/>
  <p:tag name="LATEXADDIN" val="\documentclass{article}&#10;\usepackage{amsmath}&#10;\pagestyle{empty}&#10;\begin{document}&#10;&#10;\begin{align*}&#10;y(0) &amp;= z(0)r(0)                  \\\nonumber&#10;y(1) &amp;= z(0)r(1)     +z(1)r(0)             \\ \nonumber&#10;y(2) &amp;= z(0)r(2)     +z(1)r(1)     +z(2)r(0)       \\ \nonumber&#10;y(3) &amp;= z(0)r(3)     +z(1)r(2)     +z(2)r(1)     +z(3)r(0)  \\ \nonumber&#10;y(4) &amp;= \indent\indent\indent\;  z(1)r(3)     +z(2)r(2)     +z(3)r(1) \\ \nonumber&#10;y(5) &amp;= \indent\indent\indent\indent\indent\indent\&gt;\,\, z(2)r(3)     +z(3)r(2) \\ \nonumber&#10;y(6) &amp;= \indent\indent\indent\indent\indent\indent\indent\indent\indent\;\;\;   z(3)r(3) \\ \nonumber&#10;\label{eq:toy-conv}&#10;\end{align*}&#10;&#10;&#10;\end{document}"/>
  <p:tag name="IGUANATEXSIZE" val="14"/>
  <p:tag name="IGUANATEXCURSOR" val="64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97.1879"/>
  <p:tag name="ORIGINALWIDTH" val="2714.661"/>
  <p:tag name="OUTPUTDPI" val="1200"/>
  <p:tag name="LATEXADDIN" val="\documentclass{article}&#10;\usepackage{amsmath}&#10;\pagestyle{empty}&#10;\begin{document}&#10;&#10;\begin{align*}&#10;\nabla J(0) &amp;= z(0)r(1)    +z(1)r(2) +z(2)r(3)    \\ \nonumber&#10;\nabla J(1) &amp;= z(0)r(0)    +z(1)r(1) +z(2)r(2) +z(3)r(3) \\ \nonumber&#10;\nabla J(2) &amp;= \indent\indent\indent\;  z(1)r(0) +z(2)r(1) +z(3)r(2) \\ \nonumber&#10;\label{eq:toy-delj}&#10;\end{align*}&#10;&#10;&#10;\end{document}"/>
  <p:tag name="IGUANATEXSIZE" val="14"/>
  <p:tag name="IGUANATEXCURSOR" val="34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4.094"/>
  <p:tag name="ORIGINALWIDTH" val="2600.675"/>
  <p:tag name="OUTPUTDPI" val="1200"/>
  <p:tag name="LATEXADDIN" val="\documentclass{article}&#10;\usepackage{amsmath}&#10;\pagestyle{empty}&#10;\begin{document}&#10;&#10;\begin{align*}&#10;y(0) &amp;= z(0)r(0)                  \\\nonumber&#10;y(1) &amp;= z(0)r(1)     +z(1)r(0)             \\ \nonumber&#10;y(2) &amp;= z(0)r(2)     +z(1)r(1)     +z(2)r(0)       \\ \nonumber&#10;y(3) &amp;= z(0)r(3)     +z(1)r(2)     +z(2)r(1)     +z(3)r(0)  \\ \nonumber&#10;y(4) &amp;= \indent\indent\indent\;  z(1)r(3)     +z(2)r(2)     +z(3)r(1) \\ \nonumber&#10;y(5) &amp;= \indent\indent\indent\indent\indent\indent\&gt;\,\, z(2)r(3)     +z(3)r(2) \\ \nonumber&#10;y(6) &amp;= \indent\indent\indent\indent\indent\indent\indent\indent\indent\;\;\;   z(3)r(3) \\ \nonumber&#10;\label{eq:toy-conv}&#10;\end{align*}&#10;&#10;&#10;\end{document}"/>
  <p:tag name="IGUANATEXSIZE" val="14"/>
  <p:tag name="IGUANATEXCURSOR" val="64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97.1879"/>
  <p:tag name="ORIGINALWIDTH" val="2635.171"/>
  <p:tag name="OUTPUTDPI" val="1200"/>
  <p:tag name="LATEXADDIN" val="\documentclass{article}&#10;\usepackage{amsmath}&#10;\pagestyle{empty}&#10;\begin{document}&#10;&#10;\begin{align*}&#10;y(4) &amp;= z(0)r(1)    +z(1)r(2) +z(2)r(3)    \\ \nonumber&#10;y(3) &amp;= z(0)r(0)    +z(1)r(1) +z(2)r(2) +z(3)r(3) \\ \nonumber&#10;y(2) &amp;= \indent\indent\indent\;  z(1)r(0) +z(2)r(1) +z(3)r(2). \\ \nonumber&#10;\label{eq:y_reverse}&#10;\end{align*}&#10;&#10;&#10;\end{document}"/>
  <p:tag name="IGUANATEXSIZE" val="14"/>
  <p:tag name="IGUANATEXCURSOR" val="32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97.1879"/>
  <p:tag name="ORIGINALWIDTH" val="2714.661"/>
  <p:tag name="OUTPUTDPI" val="1200"/>
  <p:tag name="LATEXADDIN" val="\documentclass{article}&#10;\usepackage{amsmath}&#10;\pagestyle{empty}&#10;\begin{document}&#10;&#10;\begin{align*}&#10;\nabla J(0) &amp;= z(0)r(1)    +z(1)r(2) +z(2)r(3)    \\ \nonumber&#10;\nabla J(1) &amp;= z(0)r(0)    +z(1)r(1) +z(2)r(2) +z(3)r(3) \\ \nonumber&#10;\nabla J(2) &amp;= \indent\indent\indent\;  z(1)r(0) +z(2)r(1) +z(3)r(2) \\ \nonumber&#10;\label{eq:toy-delj}&#10;\end{align*}&#10;&#10;&#10;\end{document}"/>
  <p:tag name="IGUANATEXSIZE" val="14"/>
  <p:tag name="IGUANATEXCURSOR" val="34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97.1879"/>
  <p:tag name="ORIGINALWIDTH" val="2714.661"/>
  <p:tag name="OUTPUTDPI" val="1200"/>
  <p:tag name="LATEXADDIN" val="\documentclass{article}&#10;\usepackage{amsmath}&#10;\pagestyle{empty}&#10;\begin{document}&#10;&#10;\begin{align*}&#10;\nabla J(0) &amp;= z(0)r(1)    +z(1)r(2) +z(2)r(3)    \\ \nonumber&#10;\nabla J(1) &amp;= z(0)r(0)    +z(1)r(1) +z(2)r(2) +z(3)r(3) \\ \nonumber&#10;\nabla J(2) &amp;= \indent\indent\indent\;  z(1)r(0) +z(2)r(1) +z(3)r(2) \\ \nonumber&#10;\label{eq:toy-delj}&#10;\end{align*}&#10;&#10;&#10;\end{document}"/>
  <p:tag name="IGUANATEXSIZE" val="14"/>
  <p:tag name="IGUANATEXCURSOR" val="34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4.094"/>
  <p:tag name="ORIGINALWIDTH" val="2600.675"/>
  <p:tag name="OUTPUTDPI" val="1200"/>
  <p:tag name="LATEXADDIN" val="\documentclass{article}&#10;\usepackage{amsmath}&#10;\pagestyle{empty}&#10;\begin{document}&#10;&#10;\begin{align*}&#10;y(0) &amp;= z(0)r(0)                  \\\nonumber&#10;y(1) &amp;= z(0)r(1)     +z(1)r(0)             \\ \nonumber&#10;y(2) &amp;= z(0)r(2)     +z(1)r(1)     +z(2)r(0)       \\ \nonumber&#10;y(3) &amp;= z(0)r(3)     +z(1)r(2)     +z(2)r(1)     +z(3)r(0)  \\ \nonumber&#10;y(4) &amp;= \indent\indent\indent\;  z(1)r(3)     +z(2)r(2)     +z(3)r(1) \\ \nonumber&#10;y(5) &amp;= \indent\indent\indent\indent\indent\indent\&gt;\,\, z(2)r(3)     +z(3)r(2) \\ \nonumber&#10;y(6) &amp;= \indent\indent\indent\indent\indent\indent\indent\indent\indent\;\;\;   z(3)r(3) \\ \nonumber&#10;\label{eq:toy-conv}&#10;\end{align*}&#10;&#10;&#10;\end{document}"/>
  <p:tag name="IGUANATEXSIZE" val="14"/>
  <p:tag name="IGUANATEXCURSOR" val="64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97.1879"/>
  <p:tag name="ORIGINALWIDTH" val="2635.171"/>
  <p:tag name="OUTPUTDPI" val="1200"/>
  <p:tag name="LATEXADDIN" val="\documentclass{article}&#10;\usepackage{amsmath}&#10;\pagestyle{empty}&#10;\begin{document}&#10;&#10;\begin{align*}&#10;y(4) &amp;= z(0)r(1)    +z(1)r(2) +z(2)r(3)    \\ \nonumber&#10;y(3) &amp;= z(0)r(0)    +z(1)r(1) +z(2)r(2) +z(3)r(3) \\ \nonumber&#10;y(2) &amp;= \indent\indent\indent\;  z(1)r(0) +z(2)r(1) +z(3)r(2). \\ \nonumber&#10;\label{eq:y_reverse}&#10;\end{align*}&#10;&#10;&#10;\end{document}"/>
  <p:tag name="IGUANATEXSIZE" val="20"/>
  <p:tag name="IGUANATEXCURSOR" val="32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1.4586"/>
  <p:tag name="ORIGINALWIDTH" val="1723.285"/>
  <p:tag name="OUTPUTDPI" val="1200"/>
  <p:tag name="LATEXADDIN" val="\documentclass{article}&#10;\usepackage{amsmath}&#10;\pagestyle{empty}&#10;\begin{document}&#10;&#10;\begin{equation*}&#10; \mathbf{c}_\text{MMSE} = \left[ \vphantom{\sum} \mathbf{H}^\dag\mathbf{H} + %\frac{1}{2\nicefrac{E_b}{N_0}}&#10; \frac{2\sigma^2_w}{\sigma^2_s}&#10; \mathbf{I} \right]^{-1}&#10; \hat{\mathbf{h}}_{n_0}^\dag&#10; \label{eq:jeff-copt-Ri}&#10;\end{equation*}&#10;&#10;&#10;&#10;\end{document}"/>
  <p:tag name="IGUANATEXSIZE" val="20"/>
  <p:tag name="IGUANATEXCURSOR" val="3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97.1879"/>
  <p:tag name="ORIGINALWIDTH" val="2714.661"/>
  <p:tag name="OUTPUTDPI" val="1200"/>
  <p:tag name="LATEXADDIN" val="\documentclass{article}&#10;\usepackage{amsmath}&#10;\pagestyle{empty}&#10;\begin{document}&#10;&#10;\begin{align*}&#10;\nabla J(0) &amp;= z(0)r(1)    +z(1)r(2) +z(2)r(3)    \\ \nonumber&#10;\nabla J(1) &amp;= z(0)r(0)    +z(1)r(1) +z(2)r(2) +z(3)r(3) \\ \nonumber&#10;\nabla J(2) &amp;= \indent\indent\indent\;  z(1)r(0) +z(2)r(1) +z(3)r(2) \\ \nonumber&#10;\label{eq:toy-delj}&#10;\end{align*}&#10;&#10;&#10;\end{document}"/>
  <p:tag name="IGUANATEXSIZE" val="20"/>
  <p:tag name="IGUANATEXCURSOR" val="29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49307"/>
  <p:tag name="ORIGINALWIDTH" val="53.99323"/>
  <p:tag name="OUTPUTDPI" val="1200"/>
  <p:tag name="LATEXADDIN" val="\documentclass{article}&#10;\usepackage{amsmath}&#10;\pagestyle{empty}&#10;\begin{document}&#10;&#10;$\mathbf{z}$&#10;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98.23772"/>
  <p:tag name="OUTPUTDPI" val="1200"/>
  <p:tag name="LATEXADDIN" val="\documentclass{article}&#10;\usepackage{amsmath}&#10;\pagestyle{empty}&#10;\begin{document}&#10;&#10;$\mathbf{r}^*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64.2294"/>
  <p:tag name="OUTPUTDPI" val="1200"/>
  <p:tag name="LATEXADDIN" val="\documentclass{article}&#10;\usepackage{amsmath}&#10;\pagestyle{empty}&#10;\begin{document}&#10;&#10;$\mathbf{\nabla J}$&#10;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1.73976"/>
  <p:tag name="ORIGINALWIDTH" val="68.24149"/>
  <p:tag name="OUTPUTDPI" val="1200"/>
  <p:tag name="LATEXADDIN" val="\documentclass{article}&#10;\usepackage{amsmath}&#10;\pagestyle{empty}&#10;\begin{document}&#10;&#10;$\mu$&#10;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238.4702"/>
  <p:tag name="OUTPUTDPI" val="1200"/>
  <p:tag name="LATEXADDIN" val="\documentclass{article}&#10;\usepackage{amsmath}&#10;\pagestyle{empty}&#10;\begin{document}&#10;&#10;$\mathbf{c}_{n+1}$&#10;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5.74055"/>
  <p:tag name="ORIGINALWIDTH" val="116.9854"/>
  <p:tag name="OUTPUTDPI" val="1200"/>
  <p:tag name="LATEXADDIN" val="\documentclass{article}&#10;\usepackage{amsmath}&#10;\pagestyle{empty}&#10;\begin{document}&#10;&#10;$\mathbf{c}_n$&#10;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877</Words>
  <Application>Microsoft Office PowerPoint</Application>
  <PresentationFormat>Widescreen</PresentationFormat>
  <Paragraphs>320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Times New Roman</vt:lpstr>
      <vt:lpstr>Office Theme</vt:lpstr>
      <vt:lpstr>GPU Implementation of Equalization Algorithms</vt:lpstr>
      <vt:lpstr>Outline</vt:lpstr>
      <vt:lpstr>Multipath at Edwards AFB, CA</vt:lpstr>
      <vt:lpstr>Multipath</vt:lpstr>
      <vt:lpstr>Multipath effects</vt:lpstr>
      <vt:lpstr>Equalizer Combating Multipath</vt:lpstr>
      <vt:lpstr>Problem Statement</vt:lpstr>
      <vt:lpstr>Question Blind vs. Data-aided</vt:lpstr>
      <vt:lpstr>iNet Telemetry Packet Structure</vt:lpstr>
      <vt:lpstr>Project Goal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 Numbers</vt:lpstr>
      <vt:lpstr>Estimators</vt:lpstr>
      <vt:lpstr>Equalizers</vt:lpstr>
      <vt:lpstr>The Point of Equalizers</vt:lpstr>
      <vt:lpstr>MMSE Equalizer</vt:lpstr>
      <vt:lpstr>MMSE Equalizer</vt:lpstr>
      <vt:lpstr>MMSE Equalizer Solution?</vt:lpstr>
      <vt:lpstr>MMSE Equalizer Solution?</vt:lpstr>
      <vt:lpstr>MMSE Equalizer Solution?</vt:lpstr>
      <vt:lpstr>MMSE Equalizer Solution?</vt:lpstr>
      <vt:lpstr>CMA Equalizer</vt:lpstr>
      <vt:lpstr>CMA Equalizer Solution?</vt:lpstr>
      <vt:lpstr>CMA Equalizer Solution?</vt:lpstr>
      <vt:lpstr>CMA Equalizer Solution?</vt:lpstr>
      <vt:lpstr>Massaging Convolution</vt:lpstr>
      <vt:lpstr>Massaging Convolution</vt:lpstr>
      <vt:lpstr>Massaging Convolution</vt:lpstr>
      <vt:lpstr>CMA using convolution</vt:lpstr>
      <vt:lpstr>Key Contributions</vt:lpstr>
      <vt:lpstr>Results?</vt:lpstr>
      <vt:lpstr>Results?</vt:lpstr>
      <vt:lpstr>Results?</vt:lpstr>
      <vt:lpstr>Cause for Strange Results</vt:lpstr>
      <vt:lpstr>Solution - Current Work</vt:lpstr>
      <vt:lpstr>PowerPoint Presentation</vt:lpstr>
    </vt:vector>
  </TitlesOfParts>
  <Company>BYU Electrical &amp; Computer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ecestudent</dc:creator>
  <cp:lastModifiedBy>ecestudent</cp:lastModifiedBy>
  <cp:revision>30</cp:revision>
  <dcterms:created xsi:type="dcterms:W3CDTF">2016-11-15T22:16:45Z</dcterms:created>
  <dcterms:modified xsi:type="dcterms:W3CDTF">2016-11-16T10:06:13Z</dcterms:modified>
</cp:coreProperties>
</file>